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6" r:id="rId5"/>
    <p:sldId id="746" r:id="rId6"/>
    <p:sldId id="756" r:id="rId7"/>
    <p:sldId id="285" r:id="rId8"/>
    <p:sldId id="795" r:id="rId9"/>
    <p:sldId id="794" r:id="rId10"/>
    <p:sldId id="796" r:id="rId11"/>
    <p:sldId id="797" r:id="rId12"/>
    <p:sldId id="798" r:id="rId13"/>
    <p:sldId id="799" r:id="rId14"/>
    <p:sldId id="800" r:id="rId15"/>
    <p:sldId id="801" r:id="rId16"/>
    <p:sldId id="802" r:id="rId17"/>
    <p:sldId id="803" r:id="rId18"/>
    <p:sldId id="804" r:id="rId19"/>
    <p:sldId id="793" r:id="rId20"/>
    <p:sldId id="792" r:id="rId21"/>
    <p:sldId id="264" r:id="rId22"/>
    <p:sldId id="791" r:id="rId2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Stile chiaro 2 - Color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CF1AB2-1976-4502-BF36-3FF5EA218861}" styleName="Stile medio 4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517" autoAdjust="0"/>
  </p:normalViewPr>
  <p:slideViewPr>
    <p:cSldViewPr snapToGrid="0">
      <p:cViewPr varScale="1">
        <p:scale>
          <a:sx n="127" d="100"/>
          <a:sy n="127" d="100"/>
        </p:scale>
        <p:origin x="163" y="8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5FF857-E352-466B-9B42-5C3C1396E646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AF08855-3909-457B-9820-BDD3AA87E4F1}">
      <dgm:prSet phldrT="[Testo]" custT="1"/>
      <dgm:spPr/>
      <dgm:t>
        <a:bodyPr/>
        <a:lstStyle/>
        <a:p>
          <a:r>
            <a:rPr lang="it-IT" sz="1400" b="1" dirty="0">
              <a:cs typeface="Arial" panose="020B0604020202020204" pitchFamily="34" charset="0"/>
            </a:rPr>
            <a:t>Apparecchiature elettriche ed elettroniche</a:t>
          </a:r>
          <a:r>
            <a:rPr lang="it-IT" sz="1400" dirty="0">
              <a:cs typeface="Arial" panose="020B0604020202020204" pitchFamily="34" charset="0"/>
            </a:rPr>
            <a:t>" o "</a:t>
          </a:r>
          <a:r>
            <a:rPr lang="it-IT" sz="1400" b="1" dirty="0">
              <a:cs typeface="Arial" panose="020B0604020202020204" pitchFamily="34" charset="0"/>
            </a:rPr>
            <a:t>AEE</a:t>
          </a:r>
          <a:r>
            <a:rPr lang="it-IT" sz="1400" dirty="0">
              <a:cs typeface="Arial" panose="020B0604020202020204" pitchFamily="34" charset="0"/>
            </a:rPr>
            <a:t>"</a:t>
          </a:r>
          <a:endParaRPr lang="it-IT" sz="1400" dirty="0"/>
        </a:p>
      </dgm:t>
    </dgm:pt>
    <dgm:pt modelId="{409E4DF6-94D9-4863-9484-6F604B048D94}" type="parTrans" cxnId="{3FC1A70C-7BA2-4BF6-966A-74E07F4053AF}">
      <dgm:prSet/>
      <dgm:spPr/>
      <dgm:t>
        <a:bodyPr/>
        <a:lstStyle/>
        <a:p>
          <a:endParaRPr lang="it-IT"/>
        </a:p>
      </dgm:t>
    </dgm:pt>
    <dgm:pt modelId="{9C6B7574-BDCB-4419-95F1-8FE1F7C80776}" type="sibTrans" cxnId="{3FC1A70C-7BA2-4BF6-966A-74E07F4053AF}">
      <dgm:prSet/>
      <dgm:spPr/>
      <dgm:t>
        <a:bodyPr/>
        <a:lstStyle/>
        <a:p>
          <a:endParaRPr lang="it-IT"/>
        </a:p>
      </dgm:t>
    </dgm:pt>
    <dgm:pt modelId="{CAD84F81-E928-44F5-B0A4-8ECA2E777CFB}">
      <dgm:prSet phldrT="[Testo]" custT="1"/>
      <dgm:spPr/>
      <dgm:t>
        <a:bodyPr/>
        <a:lstStyle/>
        <a:p>
          <a:r>
            <a:rPr lang="it-IT" sz="1200" dirty="0">
              <a:cs typeface="Arial" panose="020B0604020202020204" pitchFamily="34" charset="0"/>
            </a:rPr>
            <a:t>le apparecchiature che dipendono, per un corretto funzionamento, da correnti elettriche o da campi elettromagnetici e le apparecchiature di generazione, trasferimento e misurazione di queste correnti e campi e progettate per essere usate con una tensione non superiore a 1000 volt per la corrente alternata e a 1500 volt per la corrente continua</a:t>
          </a:r>
          <a:endParaRPr lang="it-IT" sz="1200" dirty="0"/>
        </a:p>
      </dgm:t>
    </dgm:pt>
    <dgm:pt modelId="{5E08AD03-C9E1-447F-82BC-801CB373A74E}" type="parTrans" cxnId="{1D93E6AB-AD53-4A40-813C-D64B6B0434B5}">
      <dgm:prSet/>
      <dgm:spPr/>
      <dgm:t>
        <a:bodyPr/>
        <a:lstStyle/>
        <a:p>
          <a:endParaRPr lang="it-IT"/>
        </a:p>
      </dgm:t>
    </dgm:pt>
    <dgm:pt modelId="{B740DEC0-4217-4694-A8AF-0CFAB936B273}" type="sibTrans" cxnId="{1D93E6AB-AD53-4A40-813C-D64B6B0434B5}">
      <dgm:prSet/>
      <dgm:spPr/>
      <dgm:t>
        <a:bodyPr/>
        <a:lstStyle/>
        <a:p>
          <a:endParaRPr lang="it-IT"/>
        </a:p>
      </dgm:t>
    </dgm:pt>
    <dgm:pt modelId="{BFCBDDCC-1F9D-4D02-BFCE-38227EAD00C0}">
      <dgm:prSet phldrT="[Testo]" custT="1"/>
      <dgm:spPr/>
      <dgm:t>
        <a:bodyPr/>
        <a:lstStyle/>
        <a:p>
          <a:r>
            <a:rPr lang="it-IT" sz="1400" b="1" dirty="0">
              <a:cs typeface="Arial" panose="020B0604020202020204" pitchFamily="34" charset="0"/>
            </a:rPr>
            <a:t>Rifiuti di apparecchiature elettriche ed elettroniche</a:t>
          </a:r>
          <a:r>
            <a:rPr lang="it-IT" sz="1400" dirty="0">
              <a:cs typeface="Arial" panose="020B0604020202020204" pitchFamily="34" charset="0"/>
            </a:rPr>
            <a:t>" o "</a:t>
          </a:r>
          <a:r>
            <a:rPr lang="it-IT" sz="1400" b="1" dirty="0">
              <a:cs typeface="Arial" panose="020B0604020202020204" pitchFamily="34" charset="0"/>
            </a:rPr>
            <a:t>RAEE</a:t>
          </a:r>
          <a:r>
            <a:rPr lang="it-IT" sz="1400" dirty="0">
              <a:cs typeface="Arial" panose="020B0604020202020204" pitchFamily="34" charset="0"/>
            </a:rPr>
            <a:t>"</a:t>
          </a:r>
          <a:endParaRPr lang="it-IT" sz="1400" dirty="0"/>
        </a:p>
      </dgm:t>
    </dgm:pt>
    <dgm:pt modelId="{87EB40B7-F333-4654-B5D0-48A72F5CCBA8}" type="parTrans" cxnId="{A4FE3BC8-F11B-4C09-92E8-CB27CA28DE2D}">
      <dgm:prSet/>
      <dgm:spPr/>
      <dgm:t>
        <a:bodyPr/>
        <a:lstStyle/>
        <a:p>
          <a:endParaRPr lang="it-IT"/>
        </a:p>
      </dgm:t>
    </dgm:pt>
    <dgm:pt modelId="{09E63F08-BEB3-40DB-920F-283437D60611}" type="sibTrans" cxnId="{A4FE3BC8-F11B-4C09-92E8-CB27CA28DE2D}">
      <dgm:prSet/>
      <dgm:spPr/>
      <dgm:t>
        <a:bodyPr/>
        <a:lstStyle/>
        <a:p>
          <a:endParaRPr lang="it-IT"/>
        </a:p>
      </dgm:t>
    </dgm:pt>
    <dgm:pt modelId="{A674349E-7DBB-47D6-8E1A-2C3AA2303EE5}">
      <dgm:prSet phldrT="[Testo]" custT="1"/>
      <dgm:spPr/>
      <dgm:t>
        <a:bodyPr/>
        <a:lstStyle/>
        <a:p>
          <a:r>
            <a:rPr lang="it-IT" sz="1200" dirty="0">
              <a:cs typeface="Arial" panose="020B0604020202020204" pitchFamily="34" charset="0"/>
            </a:rPr>
            <a:t>le apparecchiature elettriche o elettroniche che sono rifiuti ai sensi dell'articolo 183, comma 1, lettera a), del decreto legislativo 3 aprile 2006, n. 152, inclusi tutti i componenti, sottoinsiemi e materiali di consumo che sono parte integrante del prodotto al momento in cui il detentore si disfi, abbia l’intenzione o l’obbligo disfarsene</a:t>
          </a:r>
          <a:endParaRPr lang="it-IT" sz="1200" dirty="0"/>
        </a:p>
      </dgm:t>
    </dgm:pt>
    <dgm:pt modelId="{78F1683F-E541-4647-ADA0-881AC16CBF96}" type="parTrans" cxnId="{F4A4CD42-8FB1-4612-9122-DA4DEFFFD7D1}">
      <dgm:prSet/>
      <dgm:spPr/>
      <dgm:t>
        <a:bodyPr/>
        <a:lstStyle/>
        <a:p>
          <a:endParaRPr lang="it-IT"/>
        </a:p>
      </dgm:t>
    </dgm:pt>
    <dgm:pt modelId="{A0C8FF8E-4DEB-4E9E-AF6F-DD8BAF64AB7F}" type="sibTrans" cxnId="{F4A4CD42-8FB1-4612-9122-DA4DEFFFD7D1}">
      <dgm:prSet/>
      <dgm:spPr/>
      <dgm:t>
        <a:bodyPr/>
        <a:lstStyle/>
        <a:p>
          <a:endParaRPr lang="it-IT"/>
        </a:p>
      </dgm:t>
    </dgm:pt>
    <dgm:pt modelId="{8BC0721C-59C0-4E4D-8D5D-3F782CDF285F}">
      <dgm:prSet phldrT="[Testo]" custT="1"/>
      <dgm:spPr/>
      <dgm:t>
        <a:bodyPr/>
        <a:lstStyle/>
        <a:p>
          <a:r>
            <a:rPr lang="it-IT" sz="1400" b="1" dirty="0">
              <a:cs typeface="Arial" panose="020B0604020202020204" pitchFamily="34" charset="0"/>
            </a:rPr>
            <a:t>RAEE provenienti dai nuclei domestici</a:t>
          </a:r>
          <a:r>
            <a:rPr lang="it-IT" sz="1400" dirty="0">
              <a:cs typeface="Arial" panose="020B0604020202020204" pitchFamily="34" charset="0"/>
            </a:rPr>
            <a:t> </a:t>
          </a:r>
          <a:endParaRPr lang="it-IT" sz="1400" dirty="0"/>
        </a:p>
      </dgm:t>
    </dgm:pt>
    <dgm:pt modelId="{C5F565B2-A739-4697-999A-FCD5EC5DA8D6}" type="parTrans" cxnId="{30082DAE-40F6-48EB-8F89-FC18AB1B92DE}">
      <dgm:prSet/>
      <dgm:spPr/>
      <dgm:t>
        <a:bodyPr/>
        <a:lstStyle/>
        <a:p>
          <a:endParaRPr lang="it-IT"/>
        </a:p>
      </dgm:t>
    </dgm:pt>
    <dgm:pt modelId="{E32A306D-2C90-488A-BA49-E58825989BD5}" type="sibTrans" cxnId="{30082DAE-40F6-48EB-8F89-FC18AB1B92DE}">
      <dgm:prSet/>
      <dgm:spPr/>
      <dgm:t>
        <a:bodyPr/>
        <a:lstStyle/>
        <a:p>
          <a:endParaRPr lang="it-IT"/>
        </a:p>
      </dgm:t>
    </dgm:pt>
    <dgm:pt modelId="{6A6B8A24-D11A-4BD1-B655-A2DA85839152}">
      <dgm:prSet phldrT="[Testo]" custT="1"/>
      <dgm:spPr/>
      <dgm:t>
        <a:bodyPr/>
        <a:lstStyle/>
        <a:p>
          <a:r>
            <a:rPr lang="it-IT" sz="1400" dirty="0">
              <a:cs typeface="Arial" panose="020B0604020202020204" pitchFamily="34" charset="0"/>
            </a:rPr>
            <a:t>i RAEE originati dai nuclei domestici e i RAEE di origine commerciale, industriale, istituzionale e di altro tipo, analoghi, per natura e quantità, a quelli originati dai nuclei domestici</a:t>
          </a:r>
          <a:endParaRPr lang="it-IT" sz="1400" dirty="0"/>
        </a:p>
      </dgm:t>
    </dgm:pt>
    <dgm:pt modelId="{18297A76-BEE1-48FA-AA21-E81603D1B85E}" type="parTrans" cxnId="{24079506-8460-44EC-98C7-9D544518A0C6}">
      <dgm:prSet/>
      <dgm:spPr/>
      <dgm:t>
        <a:bodyPr/>
        <a:lstStyle/>
        <a:p>
          <a:endParaRPr lang="it-IT"/>
        </a:p>
      </dgm:t>
    </dgm:pt>
    <dgm:pt modelId="{E2C752E5-A06C-44BD-AC97-C56CCD7BB6E8}" type="sibTrans" cxnId="{24079506-8460-44EC-98C7-9D544518A0C6}">
      <dgm:prSet/>
      <dgm:spPr/>
      <dgm:t>
        <a:bodyPr/>
        <a:lstStyle/>
        <a:p>
          <a:endParaRPr lang="it-IT"/>
        </a:p>
      </dgm:t>
    </dgm:pt>
    <dgm:pt modelId="{9B33AC7A-F0AA-42AE-A4F5-53389B25F510}">
      <dgm:prSet phldrT="[Testo]" custT="1"/>
      <dgm:spPr/>
      <dgm:t>
        <a:bodyPr/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RAEE professionali</a:t>
          </a:r>
        </a:p>
      </dgm:t>
    </dgm:pt>
    <dgm:pt modelId="{C52AE37B-0BC2-475B-B54A-87B649C25221}" type="parTrans" cxnId="{7F4A7A87-D734-4A49-9F3D-FB57662569B6}">
      <dgm:prSet/>
      <dgm:spPr/>
      <dgm:t>
        <a:bodyPr/>
        <a:lstStyle/>
        <a:p>
          <a:endParaRPr lang="it-IT"/>
        </a:p>
      </dgm:t>
    </dgm:pt>
    <dgm:pt modelId="{3FB0ECB0-C4B9-450B-AC2C-AFCFCE698EA3}" type="sibTrans" cxnId="{7F4A7A87-D734-4A49-9F3D-FB57662569B6}">
      <dgm:prSet/>
      <dgm:spPr/>
      <dgm:t>
        <a:bodyPr/>
        <a:lstStyle/>
        <a:p>
          <a:endParaRPr lang="it-IT"/>
        </a:p>
      </dgm:t>
    </dgm:pt>
    <dgm:pt modelId="{B47B99BA-8E57-4854-ADDA-8C7FC20CFF29}">
      <dgm:prSet phldrT="[Testo]"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it-IT" sz="1200" kern="1200" dirty="0">
              <a:cs typeface="Arial" panose="020B0604020202020204" pitchFamily="34" charset="0"/>
            </a:rPr>
            <a:t>i RAEE 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diversi da quelli provenienti dai nuclei domestici</a:t>
          </a:r>
        </a:p>
      </dgm:t>
    </dgm:pt>
    <dgm:pt modelId="{8208FA21-812A-41A0-8BA0-157CE4C2EC16}" type="parTrans" cxnId="{D53E6FA1-1542-4813-A447-E40FEDD650E5}">
      <dgm:prSet/>
      <dgm:spPr/>
      <dgm:t>
        <a:bodyPr/>
        <a:lstStyle/>
        <a:p>
          <a:endParaRPr lang="it-IT"/>
        </a:p>
      </dgm:t>
    </dgm:pt>
    <dgm:pt modelId="{8C1D55C2-4C0C-4D36-86A1-18CCCB19702F}" type="sibTrans" cxnId="{D53E6FA1-1542-4813-A447-E40FEDD650E5}">
      <dgm:prSet/>
      <dgm:spPr/>
      <dgm:t>
        <a:bodyPr/>
        <a:lstStyle/>
        <a:p>
          <a:endParaRPr lang="it-IT"/>
        </a:p>
      </dgm:t>
    </dgm:pt>
    <dgm:pt modelId="{7EE793CA-B9C5-4A7D-B5FA-81B1138EEB09}">
      <dgm:prSet phldrT="[Testo]" custT="1"/>
      <dgm:spPr/>
      <dgm:t>
        <a:bodyPr/>
        <a:lstStyle/>
        <a:p>
          <a:r>
            <a:rPr lang="it-IT" sz="1400" dirty="0">
              <a:cs typeface="Arial" panose="020B0604020202020204" pitchFamily="34" charset="0"/>
            </a:rPr>
            <a:t>i rifiuti delle AEE che potrebbero essere usate sia dai nuclei domestici che da utilizzatori diversi dai nuclei domestici sono in ogni caso considerati RAEE provenienti dai nuclei domestici</a:t>
          </a:r>
          <a:endParaRPr lang="it-IT" sz="1400" dirty="0"/>
        </a:p>
      </dgm:t>
    </dgm:pt>
    <dgm:pt modelId="{305248EB-8554-4863-A26E-C0A2C430974D}" type="parTrans" cxnId="{96C086CE-6259-4C98-9B8D-6894F15EB5D1}">
      <dgm:prSet/>
      <dgm:spPr/>
      <dgm:t>
        <a:bodyPr/>
        <a:lstStyle/>
        <a:p>
          <a:endParaRPr lang="it-IT"/>
        </a:p>
      </dgm:t>
    </dgm:pt>
    <dgm:pt modelId="{606A3950-B7C0-4DE3-BFA8-9FFCF1436DD0}" type="sibTrans" cxnId="{96C086CE-6259-4C98-9B8D-6894F15EB5D1}">
      <dgm:prSet/>
      <dgm:spPr/>
      <dgm:t>
        <a:bodyPr/>
        <a:lstStyle/>
        <a:p>
          <a:endParaRPr lang="it-IT"/>
        </a:p>
      </dgm:t>
    </dgm:pt>
    <dgm:pt modelId="{7900A334-6812-47E7-A2D0-D909E87E5707}" type="pres">
      <dgm:prSet presAssocID="{D05FF857-E352-466B-9B42-5C3C1396E646}" presName="linear" presStyleCnt="0">
        <dgm:presLayoutVars>
          <dgm:dir/>
          <dgm:animLvl val="lvl"/>
          <dgm:resizeHandles val="exact"/>
        </dgm:presLayoutVars>
      </dgm:prSet>
      <dgm:spPr/>
    </dgm:pt>
    <dgm:pt modelId="{842F99D3-E5D4-44AE-8256-E53F7521FC5A}" type="pres">
      <dgm:prSet presAssocID="{9AF08855-3909-457B-9820-BDD3AA87E4F1}" presName="parentLin" presStyleCnt="0"/>
      <dgm:spPr/>
    </dgm:pt>
    <dgm:pt modelId="{1326F902-1C77-492B-A20A-7F7BAF0D65E0}" type="pres">
      <dgm:prSet presAssocID="{9AF08855-3909-457B-9820-BDD3AA87E4F1}" presName="parentLeftMargin" presStyleLbl="node1" presStyleIdx="0" presStyleCnt="4"/>
      <dgm:spPr/>
    </dgm:pt>
    <dgm:pt modelId="{A5E207EF-F080-4675-AD70-2EF0210C9DEA}" type="pres">
      <dgm:prSet presAssocID="{9AF08855-3909-457B-9820-BDD3AA87E4F1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DF40EAED-1357-4E3C-92E1-3660E0358DAC}" type="pres">
      <dgm:prSet presAssocID="{9AF08855-3909-457B-9820-BDD3AA87E4F1}" presName="negativeSpace" presStyleCnt="0"/>
      <dgm:spPr/>
    </dgm:pt>
    <dgm:pt modelId="{9B95253C-D10C-4452-8D71-7240A84D0F43}" type="pres">
      <dgm:prSet presAssocID="{9AF08855-3909-457B-9820-BDD3AA87E4F1}" presName="childText" presStyleLbl="conFgAcc1" presStyleIdx="0" presStyleCnt="4">
        <dgm:presLayoutVars>
          <dgm:bulletEnabled val="1"/>
        </dgm:presLayoutVars>
      </dgm:prSet>
      <dgm:spPr/>
    </dgm:pt>
    <dgm:pt modelId="{5FA54D75-050C-4C11-BFA4-8855E75850F8}" type="pres">
      <dgm:prSet presAssocID="{9C6B7574-BDCB-4419-95F1-8FE1F7C80776}" presName="spaceBetweenRectangles" presStyleCnt="0"/>
      <dgm:spPr/>
    </dgm:pt>
    <dgm:pt modelId="{E5E7FA02-3842-44F9-8793-0C225374FF06}" type="pres">
      <dgm:prSet presAssocID="{BFCBDDCC-1F9D-4D02-BFCE-38227EAD00C0}" presName="parentLin" presStyleCnt="0"/>
      <dgm:spPr/>
    </dgm:pt>
    <dgm:pt modelId="{97CE8CB2-9728-431B-B90E-0F8F5A4CEEA7}" type="pres">
      <dgm:prSet presAssocID="{BFCBDDCC-1F9D-4D02-BFCE-38227EAD00C0}" presName="parentLeftMargin" presStyleLbl="node1" presStyleIdx="0" presStyleCnt="4"/>
      <dgm:spPr/>
    </dgm:pt>
    <dgm:pt modelId="{A26B6F7F-71A2-4D3E-8A82-5E8B824A0E95}" type="pres">
      <dgm:prSet presAssocID="{BFCBDDCC-1F9D-4D02-BFCE-38227EAD00C0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156B4995-F6B8-419D-9467-9BDA92E29239}" type="pres">
      <dgm:prSet presAssocID="{BFCBDDCC-1F9D-4D02-BFCE-38227EAD00C0}" presName="negativeSpace" presStyleCnt="0"/>
      <dgm:spPr/>
    </dgm:pt>
    <dgm:pt modelId="{502723F8-17B0-458E-8485-7B161FD5D884}" type="pres">
      <dgm:prSet presAssocID="{BFCBDDCC-1F9D-4D02-BFCE-38227EAD00C0}" presName="childText" presStyleLbl="conFgAcc1" presStyleIdx="1" presStyleCnt="4" custLinFactNeighborX="0" custLinFactNeighborY="-41708">
        <dgm:presLayoutVars>
          <dgm:bulletEnabled val="1"/>
        </dgm:presLayoutVars>
      </dgm:prSet>
      <dgm:spPr/>
    </dgm:pt>
    <dgm:pt modelId="{8AD3AC73-F356-408E-9AB7-0770434709D0}" type="pres">
      <dgm:prSet presAssocID="{09E63F08-BEB3-40DB-920F-283437D60611}" presName="spaceBetweenRectangles" presStyleCnt="0"/>
      <dgm:spPr/>
    </dgm:pt>
    <dgm:pt modelId="{22928457-FC0A-40CF-9FAC-69C5AEEAC2D4}" type="pres">
      <dgm:prSet presAssocID="{8BC0721C-59C0-4E4D-8D5D-3F782CDF285F}" presName="parentLin" presStyleCnt="0"/>
      <dgm:spPr/>
    </dgm:pt>
    <dgm:pt modelId="{CD3858A7-E052-4DCF-8C08-CF53DF7D2CDF}" type="pres">
      <dgm:prSet presAssocID="{8BC0721C-59C0-4E4D-8D5D-3F782CDF285F}" presName="parentLeftMargin" presStyleLbl="node1" presStyleIdx="1" presStyleCnt="4"/>
      <dgm:spPr/>
    </dgm:pt>
    <dgm:pt modelId="{8478FACB-182E-4C1A-9325-5F1AC5EB42B2}" type="pres">
      <dgm:prSet presAssocID="{8BC0721C-59C0-4E4D-8D5D-3F782CDF285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A327B60-8498-49E0-9B89-1C886CD8EBA3}" type="pres">
      <dgm:prSet presAssocID="{8BC0721C-59C0-4E4D-8D5D-3F782CDF285F}" presName="negativeSpace" presStyleCnt="0"/>
      <dgm:spPr/>
    </dgm:pt>
    <dgm:pt modelId="{055A17F9-14F3-4D3B-8AB9-A4C2D6617E1E}" type="pres">
      <dgm:prSet presAssocID="{8BC0721C-59C0-4E4D-8D5D-3F782CDF285F}" presName="childText" presStyleLbl="conFgAcc1" presStyleIdx="2" presStyleCnt="4">
        <dgm:presLayoutVars>
          <dgm:bulletEnabled val="1"/>
        </dgm:presLayoutVars>
      </dgm:prSet>
      <dgm:spPr/>
    </dgm:pt>
    <dgm:pt modelId="{B70E0082-B528-4155-ADAF-A5C0C2849F07}" type="pres">
      <dgm:prSet presAssocID="{E32A306D-2C90-488A-BA49-E58825989BD5}" presName="spaceBetweenRectangles" presStyleCnt="0"/>
      <dgm:spPr/>
    </dgm:pt>
    <dgm:pt modelId="{B3A777CD-5704-462A-9D48-82D85DBDAF8A}" type="pres">
      <dgm:prSet presAssocID="{9B33AC7A-F0AA-42AE-A4F5-53389B25F510}" presName="parentLin" presStyleCnt="0"/>
      <dgm:spPr/>
    </dgm:pt>
    <dgm:pt modelId="{B4249A7C-1641-4090-9AFA-2C50C4CE2106}" type="pres">
      <dgm:prSet presAssocID="{9B33AC7A-F0AA-42AE-A4F5-53389B25F510}" presName="parentLeftMargin" presStyleLbl="node1" presStyleIdx="2" presStyleCnt="4"/>
      <dgm:spPr/>
    </dgm:pt>
    <dgm:pt modelId="{B3CF5856-8384-4DDA-8A44-482E6F756AB5}" type="pres">
      <dgm:prSet presAssocID="{9B33AC7A-F0AA-42AE-A4F5-53389B25F51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BFA234AC-D238-4CA7-80B7-B2F31D6D87F0}" type="pres">
      <dgm:prSet presAssocID="{9B33AC7A-F0AA-42AE-A4F5-53389B25F510}" presName="negativeSpace" presStyleCnt="0"/>
      <dgm:spPr/>
    </dgm:pt>
    <dgm:pt modelId="{30170884-66BC-4862-AE36-42996FB81178}" type="pres">
      <dgm:prSet presAssocID="{9B33AC7A-F0AA-42AE-A4F5-53389B25F51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24079506-8460-44EC-98C7-9D544518A0C6}" srcId="{8BC0721C-59C0-4E4D-8D5D-3F782CDF285F}" destId="{6A6B8A24-D11A-4BD1-B655-A2DA85839152}" srcOrd="0" destOrd="0" parTransId="{18297A76-BEE1-48FA-AA21-E81603D1B85E}" sibTransId="{E2C752E5-A06C-44BD-AC97-C56CCD7BB6E8}"/>
    <dgm:cxn modelId="{3FC1A70C-7BA2-4BF6-966A-74E07F4053AF}" srcId="{D05FF857-E352-466B-9B42-5C3C1396E646}" destId="{9AF08855-3909-457B-9820-BDD3AA87E4F1}" srcOrd="0" destOrd="0" parTransId="{409E4DF6-94D9-4863-9484-6F604B048D94}" sibTransId="{9C6B7574-BDCB-4419-95F1-8FE1F7C80776}"/>
    <dgm:cxn modelId="{0D919D30-9D7D-4A6C-B4C7-A0F444C08677}" type="presOf" srcId="{A674349E-7DBB-47D6-8E1A-2C3AA2303EE5}" destId="{502723F8-17B0-458E-8485-7B161FD5D884}" srcOrd="0" destOrd="0" presId="urn:microsoft.com/office/officeart/2005/8/layout/list1"/>
    <dgm:cxn modelId="{4DB4FD34-12EE-45AB-955E-531E24C8D965}" type="presOf" srcId="{9B33AC7A-F0AA-42AE-A4F5-53389B25F510}" destId="{B3CF5856-8384-4DDA-8A44-482E6F756AB5}" srcOrd="1" destOrd="0" presId="urn:microsoft.com/office/officeart/2005/8/layout/list1"/>
    <dgm:cxn modelId="{9A1A095E-5898-4196-820A-FA4B8707DDA7}" type="presOf" srcId="{9B33AC7A-F0AA-42AE-A4F5-53389B25F510}" destId="{B4249A7C-1641-4090-9AFA-2C50C4CE2106}" srcOrd="0" destOrd="0" presId="urn:microsoft.com/office/officeart/2005/8/layout/list1"/>
    <dgm:cxn modelId="{A7C7C861-37A0-4E54-8D77-206FEE1F1069}" type="presOf" srcId="{CAD84F81-E928-44F5-B0A4-8ECA2E777CFB}" destId="{9B95253C-D10C-4452-8D71-7240A84D0F43}" srcOrd="0" destOrd="0" presId="urn:microsoft.com/office/officeart/2005/8/layout/list1"/>
    <dgm:cxn modelId="{F4A4CD42-8FB1-4612-9122-DA4DEFFFD7D1}" srcId="{BFCBDDCC-1F9D-4D02-BFCE-38227EAD00C0}" destId="{A674349E-7DBB-47D6-8E1A-2C3AA2303EE5}" srcOrd="0" destOrd="0" parTransId="{78F1683F-E541-4647-ADA0-881AC16CBF96}" sibTransId="{A0C8FF8E-4DEB-4E9E-AF6F-DD8BAF64AB7F}"/>
    <dgm:cxn modelId="{27451A6E-F350-4AC3-83C7-4F9467FCC836}" type="presOf" srcId="{B47B99BA-8E57-4854-ADDA-8C7FC20CFF29}" destId="{30170884-66BC-4862-AE36-42996FB81178}" srcOrd="0" destOrd="0" presId="urn:microsoft.com/office/officeart/2005/8/layout/list1"/>
    <dgm:cxn modelId="{14FF3D72-B081-4412-9D88-366C1CE425D4}" type="presOf" srcId="{8BC0721C-59C0-4E4D-8D5D-3F782CDF285F}" destId="{CD3858A7-E052-4DCF-8C08-CF53DF7D2CDF}" srcOrd="0" destOrd="0" presId="urn:microsoft.com/office/officeart/2005/8/layout/list1"/>
    <dgm:cxn modelId="{E27A5875-6E52-4168-B13C-E5E42282FBBD}" type="presOf" srcId="{9AF08855-3909-457B-9820-BDD3AA87E4F1}" destId="{1326F902-1C77-492B-A20A-7F7BAF0D65E0}" srcOrd="0" destOrd="0" presId="urn:microsoft.com/office/officeart/2005/8/layout/list1"/>
    <dgm:cxn modelId="{E0BAB359-CBE8-4067-A562-CAC3CC546125}" type="presOf" srcId="{BFCBDDCC-1F9D-4D02-BFCE-38227EAD00C0}" destId="{97CE8CB2-9728-431B-B90E-0F8F5A4CEEA7}" srcOrd="0" destOrd="0" presId="urn:microsoft.com/office/officeart/2005/8/layout/list1"/>
    <dgm:cxn modelId="{7F4A7A87-D734-4A49-9F3D-FB57662569B6}" srcId="{D05FF857-E352-466B-9B42-5C3C1396E646}" destId="{9B33AC7A-F0AA-42AE-A4F5-53389B25F510}" srcOrd="3" destOrd="0" parTransId="{C52AE37B-0BC2-475B-B54A-87B649C25221}" sibTransId="{3FB0ECB0-C4B9-450B-AC2C-AFCFCE698EA3}"/>
    <dgm:cxn modelId="{D53E6FA1-1542-4813-A447-E40FEDD650E5}" srcId="{9B33AC7A-F0AA-42AE-A4F5-53389B25F510}" destId="{B47B99BA-8E57-4854-ADDA-8C7FC20CFF29}" srcOrd="0" destOrd="0" parTransId="{8208FA21-812A-41A0-8BA0-157CE4C2EC16}" sibTransId="{8C1D55C2-4C0C-4D36-86A1-18CCCB19702F}"/>
    <dgm:cxn modelId="{A89226A8-C0A9-415D-AEB1-6640BFBD15A7}" type="presOf" srcId="{6A6B8A24-D11A-4BD1-B655-A2DA85839152}" destId="{055A17F9-14F3-4D3B-8AB9-A4C2D6617E1E}" srcOrd="0" destOrd="0" presId="urn:microsoft.com/office/officeart/2005/8/layout/list1"/>
    <dgm:cxn modelId="{1D93E6AB-AD53-4A40-813C-D64B6B0434B5}" srcId="{9AF08855-3909-457B-9820-BDD3AA87E4F1}" destId="{CAD84F81-E928-44F5-B0A4-8ECA2E777CFB}" srcOrd="0" destOrd="0" parTransId="{5E08AD03-C9E1-447F-82BC-801CB373A74E}" sibTransId="{B740DEC0-4217-4694-A8AF-0CFAB936B273}"/>
    <dgm:cxn modelId="{8A8A64AD-8416-4E3C-9C5D-DFEC2BA5DC82}" type="presOf" srcId="{7EE793CA-B9C5-4A7D-B5FA-81B1138EEB09}" destId="{055A17F9-14F3-4D3B-8AB9-A4C2D6617E1E}" srcOrd="0" destOrd="1" presId="urn:microsoft.com/office/officeart/2005/8/layout/list1"/>
    <dgm:cxn modelId="{30082DAE-40F6-48EB-8F89-FC18AB1B92DE}" srcId="{D05FF857-E352-466B-9B42-5C3C1396E646}" destId="{8BC0721C-59C0-4E4D-8D5D-3F782CDF285F}" srcOrd="2" destOrd="0" parTransId="{C5F565B2-A739-4697-999A-FCD5EC5DA8D6}" sibTransId="{E32A306D-2C90-488A-BA49-E58825989BD5}"/>
    <dgm:cxn modelId="{EEC971BD-215D-4D61-8117-22FB7C46EB56}" type="presOf" srcId="{D05FF857-E352-466B-9B42-5C3C1396E646}" destId="{7900A334-6812-47E7-A2D0-D909E87E5707}" srcOrd="0" destOrd="0" presId="urn:microsoft.com/office/officeart/2005/8/layout/list1"/>
    <dgm:cxn modelId="{A4FE3BC8-F11B-4C09-92E8-CB27CA28DE2D}" srcId="{D05FF857-E352-466B-9B42-5C3C1396E646}" destId="{BFCBDDCC-1F9D-4D02-BFCE-38227EAD00C0}" srcOrd="1" destOrd="0" parTransId="{87EB40B7-F333-4654-B5D0-48A72F5CCBA8}" sibTransId="{09E63F08-BEB3-40DB-920F-283437D60611}"/>
    <dgm:cxn modelId="{96C086CE-6259-4C98-9B8D-6894F15EB5D1}" srcId="{8BC0721C-59C0-4E4D-8D5D-3F782CDF285F}" destId="{7EE793CA-B9C5-4A7D-B5FA-81B1138EEB09}" srcOrd="1" destOrd="0" parTransId="{305248EB-8554-4863-A26E-C0A2C430974D}" sibTransId="{606A3950-B7C0-4DE3-BFA8-9FFCF1436DD0}"/>
    <dgm:cxn modelId="{825BE4D0-FEB5-4947-B16A-0A08FAEBD6B0}" type="presOf" srcId="{BFCBDDCC-1F9D-4D02-BFCE-38227EAD00C0}" destId="{A26B6F7F-71A2-4D3E-8A82-5E8B824A0E95}" srcOrd="1" destOrd="0" presId="urn:microsoft.com/office/officeart/2005/8/layout/list1"/>
    <dgm:cxn modelId="{9F1A30D8-A243-4C14-A9D2-6EA91DE32E9D}" type="presOf" srcId="{8BC0721C-59C0-4E4D-8D5D-3F782CDF285F}" destId="{8478FACB-182E-4C1A-9325-5F1AC5EB42B2}" srcOrd="1" destOrd="0" presId="urn:microsoft.com/office/officeart/2005/8/layout/list1"/>
    <dgm:cxn modelId="{5756B7FE-EA7A-4D25-B718-C4E46930E3D2}" type="presOf" srcId="{9AF08855-3909-457B-9820-BDD3AA87E4F1}" destId="{A5E207EF-F080-4675-AD70-2EF0210C9DEA}" srcOrd="1" destOrd="0" presId="urn:microsoft.com/office/officeart/2005/8/layout/list1"/>
    <dgm:cxn modelId="{731CC942-BAC0-4AFE-ACF8-19FDE1D80FA1}" type="presParOf" srcId="{7900A334-6812-47E7-A2D0-D909E87E5707}" destId="{842F99D3-E5D4-44AE-8256-E53F7521FC5A}" srcOrd="0" destOrd="0" presId="urn:microsoft.com/office/officeart/2005/8/layout/list1"/>
    <dgm:cxn modelId="{4117CDF4-E4EB-473F-97C2-6E0F79F4AE8C}" type="presParOf" srcId="{842F99D3-E5D4-44AE-8256-E53F7521FC5A}" destId="{1326F902-1C77-492B-A20A-7F7BAF0D65E0}" srcOrd="0" destOrd="0" presId="urn:microsoft.com/office/officeart/2005/8/layout/list1"/>
    <dgm:cxn modelId="{2B4D26FE-1A77-48CF-943C-58C0C2756936}" type="presParOf" srcId="{842F99D3-E5D4-44AE-8256-E53F7521FC5A}" destId="{A5E207EF-F080-4675-AD70-2EF0210C9DEA}" srcOrd="1" destOrd="0" presId="urn:microsoft.com/office/officeart/2005/8/layout/list1"/>
    <dgm:cxn modelId="{4DF62E34-8125-456E-B798-753569DAEC08}" type="presParOf" srcId="{7900A334-6812-47E7-A2D0-D909E87E5707}" destId="{DF40EAED-1357-4E3C-92E1-3660E0358DAC}" srcOrd="1" destOrd="0" presId="urn:microsoft.com/office/officeart/2005/8/layout/list1"/>
    <dgm:cxn modelId="{75C9C1D4-3F86-4375-8A1B-CB602EAD6CF8}" type="presParOf" srcId="{7900A334-6812-47E7-A2D0-D909E87E5707}" destId="{9B95253C-D10C-4452-8D71-7240A84D0F43}" srcOrd="2" destOrd="0" presId="urn:microsoft.com/office/officeart/2005/8/layout/list1"/>
    <dgm:cxn modelId="{2193E628-B6A3-4D6D-B3D3-1DE32308E4DF}" type="presParOf" srcId="{7900A334-6812-47E7-A2D0-D909E87E5707}" destId="{5FA54D75-050C-4C11-BFA4-8855E75850F8}" srcOrd="3" destOrd="0" presId="urn:microsoft.com/office/officeart/2005/8/layout/list1"/>
    <dgm:cxn modelId="{803E831C-0C40-4FC5-8AE4-4D7B66A12C33}" type="presParOf" srcId="{7900A334-6812-47E7-A2D0-D909E87E5707}" destId="{E5E7FA02-3842-44F9-8793-0C225374FF06}" srcOrd="4" destOrd="0" presId="urn:microsoft.com/office/officeart/2005/8/layout/list1"/>
    <dgm:cxn modelId="{8265EBF6-E66E-475D-9A7A-CE9FC51368A1}" type="presParOf" srcId="{E5E7FA02-3842-44F9-8793-0C225374FF06}" destId="{97CE8CB2-9728-431B-B90E-0F8F5A4CEEA7}" srcOrd="0" destOrd="0" presId="urn:microsoft.com/office/officeart/2005/8/layout/list1"/>
    <dgm:cxn modelId="{4CD62690-35D4-4743-B334-9F3CF45BB5A3}" type="presParOf" srcId="{E5E7FA02-3842-44F9-8793-0C225374FF06}" destId="{A26B6F7F-71A2-4D3E-8A82-5E8B824A0E95}" srcOrd="1" destOrd="0" presId="urn:microsoft.com/office/officeart/2005/8/layout/list1"/>
    <dgm:cxn modelId="{7261BDFD-39C6-4736-816E-45BD480F3A3E}" type="presParOf" srcId="{7900A334-6812-47E7-A2D0-D909E87E5707}" destId="{156B4995-F6B8-419D-9467-9BDA92E29239}" srcOrd="5" destOrd="0" presId="urn:microsoft.com/office/officeart/2005/8/layout/list1"/>
    <dgm:cxn modelId="{74688608-2041-460D-879E-76B1388D67DD}" type="presParOf" srcId="{7900A334-6812-47E7-A2D0-D909E87E5707}" destId="{502723F8-17B0-458E-8485-7B161FD5D884}" srcOrd="6" destOrd="0" presId="urn:microsoft.com/office/officeart/2005/8/layout/list1"/>
    <dgm:cxn modelId="{84048961-4906-45C3-BC92-2CF393B4255B}" type="presParOf" srcId="{7900A334-6812-47E7-A2D0-D909E87E5707}" destId="{8AD3AC73-F356-408E-9AB7-0770434709D0}" srcOrd="7" destOrd="0" presId="urn:microsoft.com/office/officeart/2005/8/layout/list1"/>
    <dgm:cxn modelId="{459448AE-8D7A-4368-9DF1-9E0056E21D2D}" type="presParOf" srcId="{7900A334-6812-47E7-A2D0-D909E87E5707}" destId="{22928457-FC0A-40CF-9FAC-69C5AEEAC2D4}" srcOrd="8" destOrd="0" presId="urn:microsoft.com/office/officeart/2005/8/layout/list1"/>
    <dgm:cxn modelId="{A256275C-B1FC-4217-9010-9243386E2771}" type="presParOf" srcId="{22928457-FC0A-40CF-9FAC-69C5AEEAC2D4}" destId="{CD3858A7-E052-4DCF-8C08-CF53DF7D2CDF}" srcOrd="0" destOrd="0" presId="urn:microsoft.com/office/officeart/2005/8/layout/list1"/>
    <dgm:cxn modelId="{33151CB5-C902-4D18-971D-B984D0123F2A}" type="presParOf" srcId="{22928457-FC0A-40CF-9FAC-69C5AEEAC2D4}" destId="{8478FACB-182E-4C1A-9325-5F1AC5EB42B2}" srcOrd="1" destOrd="0" presId="urn:microsoft.com/office/officeart/2005/8/layout/list1"/>
    <dgm:cxn modelId="{793D33A4-E3B9-47A1-9A8D-BA2A86323A1E}" type="presParOf" srcId="{7900A334-6812-47E7-A2D0-D909E87E5707}" destId="{BA327B60-8498-49E0-9B89-1C886CD8EBA3}" srcOrd="9" destOrd="0" presId="urn:microsoft.com/office/officeart/2005/8/layout/list1"/>
    <dgm:cxn modelId="{38EA7874-0A8F-4CC4-95A5-D34CDA1C9C69}" type="presParOf" srcId="{7900A334-6812-47E7-A2D0-D909E87E5707}" destId="{055A17F9-14F3-4D3B-8AB9-A4C2D6617E1E}" srcOrd="10" destOrd="0" presId="urn:microsoft.com/office/officeart/2005/8/layout/list1"/>
    <dgm:cxn modelId="{105F8B35-028E-40E6-BA54-DA8E86F8133F}" type="presParOf" srcId="{7900A334-6812-47E7-A2D0-D909E87E5707}" destId="{B70E0082-B528-4155-ADAF-A5C0C2849F07}" srcOrd="11" destOrd="0" presId="urn:microsoft.com/office/officeart/2005/8/layout/list1"/>
    <dgm:cxn modelId="{236D403A-FC1C-4667-A727-AE5DC10D6D00}" type="presParOf" srcId="{7900A334-6812-47E7-A2D0-D909E87E5707}" destId="{B3A777CD-5704-462A-9D48-82D85DBDAF8A}" srcOrd="12" destOrd="0" presId="urn:microsoft.com/office/officeart/2005/8/layout/list1"/>
    <dgm:cxn modelId="{60A2872E-7995-45F4-9913-C92AD5B47309}" type="presParOf" srcId="{B3A777CD-5704-462A-9D48-82D85DBDAF8A}" destId="{B4249A7C-1641-4090-9AFA-2C50C4CE2106}" srcOrd="0" destOrd="0" presId="urn:microsoft.com/office/officeart/2005/8/layout/list1"/>
    <dgm:cxn modelId="{2794399D-0F3B-4844-82B1-893A3C65D0E1}" type="presParOf" srcId="{B3A777CD-5704-462A-9D48-82D85DBDAF8A}" destId="{B3CF5856-8384-4DDA-8A44-482E6F756AB5}" srcOrd="1" destOrd="0" presId="urn:microsoft.com/office/officeart/2005/8/layout/list1"/>
    <dgm:cxn modelId="{2F2FCE2F-4677-4E8C-BDAC-53FBBC41751C}" type="presParOf" srcId="{7900A334-6812-47E7-A2D0-D909E87E5707}" destId="{BFA234AC-D238-4CA7-80B7-B2F31D6D87F0}" srcOrd="13" destOrd="0" presId="urn:microsoft.com/office/officeart/2005/8/layout/list1"/>
    <dgm:cxn modelId="{D3A93183-5460-42DC-AAF5-C8DAC2D20204}" type="presParOf" srcId="{7900A334-6812-47E7-A2D0-D909E87E5707}" destId="{30170884-66BC-4862-AE36-42996FB8117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95253C-D10C-4452-8D71-7240A84D0F43}">
      <dsp:nvSpPr>
        <dsp:cNvPr id="0" name=""/>
        <dsp:cNvSpPr/>
      </dsp:nvSpPr>
      <dsp:spPr>
        <a:xfrm>
          <a:off x="0" y="255926"/>
          <a:ext cx="8307615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763" tIns="249936" rIns="64476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cs typeface="Arial" panose="020B0604020202020204" pitchFamily="34" charset="0"/>
            </a:rPr>
            <a:t>le apparecchiature che dipendono, per un corretto funzionamento, da correnti elettriche o da campi elettromagnetici e le apparecchiature di generazione, trasferimento e misurazione di queste correnti e campi e progettate per essere usate con una tensione non superiore a 1000 volt per la corrente alternata e a 1500 volt per la corrente continua</a:t>
          </a:r>
          <a:endParaRPr lang="it-IT" sz="1200" kern="1200" dirty="0"/>
        </a:p>
      </dsp:txBody>
      <dsp:txXfrm>
        <a:off x="0" y="255926"/>
        <a:ext cx="8307615" cy="1020600"/>
      </dsp:txXfrm>
    </dsp:sp>
    <dsp:sp modelId="{A5E207EF-F080-4675-AD70-2EF0210C9DEA}">
      <dsp:nvSpPr>
        <dsp:cNvPr id="0" name=""/>
        <dsp:cNvSpPr/>
      </dsp:nvSpPr>
      <dsp:spPr>
        <a:xfrm>
          <a:off x="415380" y="78806"/>
          <a:ext cx="5815330" cy="354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06" tIns="0" rIns="21980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cs typeface="Arial" panose="020B0604020202020204" pitchFamily="34" charset="0"/>
            </a:rPr>
            <a:t>Apparecchiature elettriche ed elettroniche</a:t>
          </a:r>
          <a:r>
            <a:rPr lang="it-IT" sz="1400" kern="1200" dirty="0">
              <a:cs typeface="Arial" panose="020B0604020202020204" pitchFamily="34" charset="0"/>
            </a:rPr>
            <a:t>" o "</a:t>
          </a:r>
          <a:r>
            <a:rPr lang="it-IT" sz="1400" b="1" kern="1200" dirty="0">
              <a:cs typeface="Arial" panose="020B0604020202020204" pitchFamily="34" charset="0"/>
            </a:rPr>
            <a:t>AEE</a:t>
          </a:r>
          <a:r>
            <a:rPr lang="it-IT" sz="1400" kern="1200" dirty="0">
              <a:cs typeface="Arial" panose="020B0604020202020204" pitchFamily="34" charset="0"/>
            </a:rPr>
            <a:t>"</a:t>
          </a:r>
          <a:endParaRPr lang="it-IT" sz="1400" kern="1200" dirty="0"/>
        </a:p>
      </dsp:txBody>
      <dsp:txXfrm>
        <a:off x="432673" y="96099"/>
        <a:ext cx="5780744" cy="319654"/>
      </dsp:txXfrm>
    </dsp:sp>
    <dsp:sp modelId="{502723F8-17B0-458E-8485-7B161FD5D884}">
      <dsp:nvSpPr>
        <dsp:cNvPr id="0" name=""/>
        <dsp:cNvSpPr/>
      </dsp:nvSpPr>
      <dsp:spPr>
        <a:xfrm>
          <a:off x="0" y="1491420"/>
          <a:ext cx="8307615" cy="1020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763" tIns="249936" rIns="64476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200" kern="1200" dirty="0">
              <a:cs typeface="Arial" panose="020B0604020202020204" pitchFamily="34" charset="0"/>
            </a:rPr>
            <a:t>le apparecchiature elettriche o elettroniche che sono rifiuti ai sensi dell'articolo 183, comma 1, lettera a), del decreto legislativo 3 aprile 2006, n. 152, inclusi tutti i componenti, sottoinsiemi e materiali di consumo che sono parte integrante del prodotto al momento in cui il detentore si disfi, abbia l’intenzione o l’obbligo disfarsene</a:t>
          </a:r>
          <a:endParaRPr lang="it-IT" sz="1200" kern="1200" dirty="0"/>
        </a:p>
      </dsp:txBody>
      <dsp:txXfrm>
        <a:off x="0" y="1491420"/>
        <a:ext cx="8307615" cy="1020600"/>
      </dsp:txXfrm>
    </dsp:sp>
    <dsp:sp modelId="{A26B6F7F-71A2-4D3E-8A82-5E8B824A0E95}">
      <dsp:nvSpPr>
        <dsp:cNvPr id="0" name=""/>
        <dsp:cNvSpPr/>
      </dsp:nvSpPr>
      <dsp:spPr>
        <a:xfrm>
          <a:off x="415380" y="1341326"/>
          <a:ext cx="5815330" cy="35424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06" tIns="0" rIns="21980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cs typeface="Arial" panose="020B0604020202020204" pitchFamily="34" charset="0"/>
            </a:rPr>
            <a:t>Rifiuti di apparecchiature elettriche ed elettroniche</a:t>
          </a:r>
          <a:r>
            <a:rPr lang="it-IT" sz="1400" kern="1200" dirty="0">
              <a:cs typeface="Arial" panose="020B0604020202020204" pitchFamily="34" charset="0"/>
            </a:rPr>
            <a:t>" o "</a:t>
          </a:r>
          <a:r>
            <a:rPr lang="it-IT" sz="1400" b="1" kern="1200" dirty="0">
              <a:cs typeface="Arial" panose="020B0604020202020204" pitchFamily="34" charset="0"/>
            </a:rPr>
            <a:t>RAEE</a:t>
          </a:r>
          <a:r>
            <a:rPr lang="it-IT" sz="1400" kern="1200" dirty="0">
              <a:cs typeface="Arial" panose="020B0604020202020204" pitchFamily="34" charset="0"/>
            </a:rPr>
            <a:t>"</a:t>
          </a:r>
          <a:endParaRPr lang="it-IT" sz="1400" kern="1200" dirty="0"/>
        </a:p>
      </dsp:txBody>
      <dsp:txXfrm>
        <a:off x="432673" y="1358619"/>
        <a:ext cx="5780744" cy="319654"/>
      </dsp:txXfrm>
    </dsp:sp>
    <dsp:sp modelId="{055A17F9-14F3-4D3B-8AB9-A4C2D6617E1E}">
      <dsp:nvSpPr>
        <dsp:cNvPr id="0" name=""/>
        <dsp:cNvSpPr/>
      </dsp:nvSpPr>
      <dsp:spPr>
        <a:xfrm>
          <a:off x="0" y="2780966"/>
          <a:ext cx="8307615" cy="1171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763" tIns="249936" rIns="644763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cs typeface="Arial" panose="020B0604020202020204" pitchFamily="34" charset="0"/>
            </a:rPr>
            <a:t>i RAEE originati dai nuclei domestici e i RAEE di origine commerciale, industriale, istituzionale e di altro tipo, analoghi, per natura e quantità, a quelli originati dai nuclei domestici</a:t>
          </a:r>
          <a:endParaRPr lang="it-IT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400" kern="1200" dirty="0">
              <a:cs typeface="Arial" panose="020B0604020202020204" pitchFamily="34" charset="0"/>
            </a:rPr>
            <a:t>i rifiuti delle AEE che potrebbero essere usate sia dai nuclei domestici che da utilizzatori diversi dai nuclei domestici sono in ogni caso considerati RAEE provenienti dai nuclei domestici</a:t>
          </a:r>
          <a:endParaRPr lang="it-IT" sz="1400" kern="1200" dirty="0"/>
        </a:p>
      </dsp:txBody>
      <dsp:txXfrm>
        <a:off x="0" y="2780966"/>
        <a:ext cx="8307615" cy="1171800"/>
      </dsp:txXfrm>
    </dsp:sp>
    <dsp:sp modelId="{8478FACB-182E-4C1A-9325-5F1AC5EB42B2}">
      <dsp:nvSpPr>
        <dsp:cNvPr id="0" name=""/>
        <dsp:cNvSpPr/>
      </dsp:nvSpPr>
      <dsp:spPr>
        <a:xfrm>
          <a:off x="415380" y="2603846"/>
          <a:ext cx="5815330" cy="35424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06" tIns="0" rIns="21980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cs typeface="Arial" panose="020B0604020202020204" pitchFamily="34" charset="0"/>
            </a:rPr>
            <a:t>RAEE provenienti dai nuclei domestici</a:t>
          </a:r>
          <a:r>
            <a:rPr lang="it-IT" sz="1400" kern="1200" dirty="0">
              <a:cs typeface="Arial" panose="020B0604020202020204" pitchFamily="34" charset="0"/>
            </a:rPr>
            <a:t> </a:t>
          </a:r>
          <a:endParaRPr lang="it-IT" sz="1400" kern="1200" dirty="0"/>
        </a:p>
      </dsp:txBody>
      <dsp:txXfrm>
        <a:off x="432673" y="2621139"/>
        <a:ext cx="5780744" cy="319654"/>
      </dsp:txXfrm>
    </dsp:sp>
    <dsp:sp modelId="{30170884-66BC-4862-AE36-42996FB81178}">
      <dsp:nvSpPr>
        <dsp:cNvPr id="0" name=""/>
        <dsp:cNvSpPr/>
      </dsp:nvSpPr>
      <dsp:spPr>
        <a:xfrm>
          <a:off x="0" y="4194687"/>
          <a:ext cx="8307615" cy="5103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4763" tIns="249936" rIns="644763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200" kern="1200" dirty="0">
              <a:cs typeface="Arial" panose="020B0604020202020204" pitchFamily="34" charset="0"/>
            </a:rPr>
            <a:t>i RAEE </a:t>
          </a:r>
          <a:r>
            <a:rPr lang="it-IT" sz="12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diversi da quelli provenienti dai nuclei domestici</a:t>
          </a:r>
        </a:p>
      </dsp:txBody>
      <dsp:txXfrm>
        <a:off x="0" y="4194687"/>
        <a:ext cx="8307615" cy="510300"/>
      </dsp:txXfrm>
    </dsp:sp>
    <dsp:sp modelId="{B3CF5856-8384-4DDA-8A44-482E6F756AB5}">
      <dsp:nvSpPr>
        <dsp:cNvPr id="0" name=""/>
        <dsp:cNvSpPr/>
      </dsp:nvSpPr>
      <dsp:spPr>
        <a:xfrm>
          <a:off x="415380" y="4017567"/>
          <a:ext cx="5815330" cy="35424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9806" tIns="0" rIns="219806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solidFill>
                <a:prstClr val="white"/>
              </a:solidFill>
              <a:latin typeface="Calibri" panose="020F0502020204030204"/>
              <a:ea typeface="+mn-ea"/>
              <a:cs typeface="Arial" panose="020B0604020202020204" pitchFamily="34" charset="0"/>
            </a:rPr>
            <a:t>RAEE professionali</a:t>
          </a:r>
        </a:p>
      </dsp:txBody>
      <dsp:txXfrm>
        <a:off x="432673" y="4034860"/>
        <a:ext cx="5780744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E2652-8855-49C7-8D71-395F8FDC8C3F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B44EA-6B7E-4126-98D4-41BA3FEC809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4558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44EA-6B7E-4126-98D4-41BA3FEC809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6371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44EA-6B7E-4126-98D4-41BA3FEC809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2485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44EA-6B7E-4126-98D4-41BA3FEC809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5995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44EA-6B7E-4126-98D4-41BA3FEC809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2187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44EA-6B7E-4126-98D4-41BA3FEC809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2720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0255BD-939F-44E5-8425-257351F8C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676D09C-5ABA-4D04-9AC4-E817036D16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EAB752-1975-43A3-B558-5C8B26D8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DA36FDC-F1D7-4D6C-BED0-75B4A60B4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73C1AF4-F9A7-4B3E-9F12-CDB5CCD2D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761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D5AD1C-1C4D-4B33-83E0-17748C6DE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5C48FC9-5673-400F-8A9F-185FC61CEE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9447581-7853-49B9-B5D8-292BB0003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BA949D-65D8-477B-9E82-33B689252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DF0E1B-4C43-43CA-B8FA-A2C4D2372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9285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3F0A8BF-BB73-44D4-BAB5-DAB85DB2F3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572FB71-06E8-439F-8E54-BA9DC4319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9A15C4D-B074-43C8-81AD-0C9288090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381498-5739-4915-BE7D-AB709204E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CCCFED8-9336-44EC-912E-32EDB95B7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521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5634CE-8A54-4E05-B243-63EA33742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A0682A9-99E8-4B3E-8810-066609DD9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F156F2F-2CC1-4A70-AA69-DB135F1F6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D406A13-2048-4676-BA50-6B0B2D3E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31F5658-5DD0-4D4C-B020-F17F85DA9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DBF96EA5-1FBF-4A27-90C9-CE2965317D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9867" y="6356350"/>
            <a:ext cx="972133" cy="4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047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BA0432F-341B-412D-A06A-075B6806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FD57435-DD37-49F6-8CA9-47490048F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DD2B25-D6DB-4A94-B37D-90E28B3E5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96816F-7D93-4BEE-B802-0132DE13B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A0A6E82-075A-43A4-8AE8-451AA7F56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437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59920A-FD25-414B-A5FB-AF7A25A43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24B9019-FEEE-4FD9-A1B0-1CE9A30D77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2282C0A-3E0C-4941-B57B-F71D2DBAEF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DE4A734-CB55-4AEB-8E8E-9CCF33F01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012880F-8038-428B-AC15-A128301F6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FE68AB4-EBD5-4387-B121-59091A354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C804B5D4-A163-4C2A-8D3B-CCCA22AB2C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9867" y="6356350"/>
            <a:ext cx="972133" cy="4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4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A330F8-CE33-42E1-BA0F-CBFDD78B6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A461680-7A80-40C2-BF40-5A99EA3FAD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F6F0156-85A0-46CA-8BE7-C71920BC7D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7D4E2A7-9512-42DE-8F48-A1EE6EB69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960B634-FE3F-4E7C-8663-4DD32D8037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93EC35C-3D2E-44A8-9479-82B96A32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C9F8BCCC-E3D9-4EB8-BDA0-725A2A06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51D81A6C-93DB-4BDF-8A49-BADAF75A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5031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3273E7-8DA2-4C35-9CD0-11D924FFC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4AA3529-5899-4E8D-8807-981C50A00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F3C5ADEF-A703-48A3-9312-CAD4D0E4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D9366349-2547-4EAE-828D-E7303A7B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E4F0AB6-CC70-4DF1-887D-8AA6557A8DD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19867" y="6356350"/>
            <a:ext cx="972133" cy="40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733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5BB63AB-72E8-4FFE-95D5-F89473ED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387668C-681F-43AB-9AA0-D63E904F8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0A6527E-1B10-4E60-BD7A-90ADEE43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4161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32FF16-DC19-4A14-85A7-A2765EF2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043E6C-E389-4CB4-8793-09B590E2B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FC8757C-890A-4C2F-9D0A-BF7AC69B41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8A7A9B5-6B78-46D7-9229-298638AAF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CA8845-FF69-4512-AC1E-69EA49153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B45EEBC-C8F1-4072-B84B-C5027A104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84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9D3E31-C1BE-42D6-A6EF-2871EE8A2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3A84D42-4C83-4342-B57C-99772631A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984707B-8D07-4855-8515-C2053D454E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15AC1E7-B9FA-4181-8F23-D41DFCBB5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18A90A3-C995-4974-B1C6-6CC114E92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B1EAA5C-BE4C-475F-9411-CD609B82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2637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ABB6774-AE22-4CBF-853B-508E92E10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F2B1972-0D98-4FBC-A2ED-3092338BB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094D921-0974-4AEB-8708-C823B7DC8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389E0-9EF0-472C-8FB4-D8A27477355A}" type="datetimeFigureOut">
              <a:rPr lang="it-IT" smtClean="0"/>
              <a:t>03/11/2021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E3337C-8554-48FB-BEF9-6396F14DC9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96BF6A3-6E6D-4EB2-95CA-92234926CA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4A34A-B556-4A1F-91DD-CD6F03CBA53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940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s://www.onlygfx.com/update-stamp-png-transparen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lygfx.com/update-stamp-png-transparent/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://www.lagravidanza.net/legge-40-la-sentenza-del-2009.html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31A40E5-5D4E-4054-8BF4-79B2E70F26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it-IT" sz="2900" dirty="0"/>
              <a:t>Evoluzione della</a:t>
            </a:r>
            <a:br>
              <a:rPr lang="it-IT" sz="2900" dirty="0"/>
            </a:br>
            <a:r>
              <a:rPr lang="it-IT" sz="2900" dirty="0"/>
              <a:t>normativa sui RAEE e impatto sulle imprese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BEC12FE-CF4B-4735-8FB1-77ED4A6F45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 lnSpcReduction="10000"/>
          </a:bodyPr>
          <a:lstStyle/>
          <a:p>
            <a:pPr algn="l"/>
            <a:r>
              <a:rPr lang="it-IT" sz="2000" dirty="0"/>
              <a:t>Fabrizio Longoni</a:t>
            </a:r>
          </a:p>
          <a:p>
            <a:pPr algn="l"/>
            <a:r>
              <a:rPr lang="it-IT" sz="2000" dirty="0"/>
              <a:t>Direttore Generale</a:t>
            </a:r>
          </a:p>
          <a:p>
            <a:pPr algn="l"/>
            <a:r>
              <a:rPr lang="it-IT" sz="2000" dirty="0"/>
              <a:t>Centro di Coordinamento RAEE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18368E3-75D1-4117-8592-30B298B2682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3" b="8355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066064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it-IT" dirty="0"/>
              <a:t>Informazioni agli impianti di trattamento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370782" y="1290619"/>
            <a:ext cx="7925320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it-IT" dirty="0">
                <a:solidFill>
                  <a:schemeClr val="accent1"/>
                </a:solidFill>
              </a:rPr>
              <a:t>1. Per agevolare la manutenzione, l’ammodernamento e la riparazione, nonché la preparazione per il riutilizzo e il trattamento dei RAEE, i produttori forniscono agli impianti di trattamento adeguato e di riciclaggio, nonché ai centri di preparazione per il riutilizzo accreditati in conformità al decreto di cui all’articolo 180 -bis , comma 2, del decreto legislativo 3 aprile 2006, n. 152, informazioni  gratuite in materia di preparazione per il riutilizzo e di trattamento adeguato. 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2. Per ogni nuova tipologia di AEE immessa per la prima volta sul mercato e rientrante nel campo di applicazione del presente decreto le informazioni devono essere fornite entro un anno dalla data di immissione sul mercato. 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3. Per i consentire ai centri di preparazione per il riutilizzo e agli impianti di trattamento e di riciclaggio di conformarsi alle disposizioni del presente decreto, le informazioni di cui al comma 1 del presente articolo indicano almeno le diverse componenti e i diversi materiali delle AEE, nonché il punto dell’AEE in cui si trovano le sostanze e le miscele pericolose.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4. Le informazioni vengono messe a disposizione dei centri di preparazione per il riutilizzo e degli impianti di trattamento e di riciclaggio da parte dei produttori di AEE in forma di manuali o attraverso strumenti elettronici (ad esempio </a:t>
            </a:r>
            <a:r>
              <a:rPr lang="it-IT" dirty="0" err="1">
                <a:solidFill>
                  <a:schemeClr val="accent1"/>
                </a:solidFill>
              </a:rPr>
              <a:t>CD-Rom</a:t>
            </a:r>
            <a:r>
              <a:rPr lang="it-IT" dirty="0">
                <a:solidFill>
                  <a:schemeClr val="accent1"/>
                </a:solidFill>
              </a:rPr>
              <a:t> e servizi on line), anche tramite la banca dati predisposta dal Centro di Coordinamento.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02972D5-271D-4C97-96DB-3427D2DE8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719" t="20972" r="32031"/>
          <a:stretch/>
        </p:blipFill>
        <p:spPr>
          <a:xfrm>
            <a:off x="8628922" y="1290619"/>
            <a:ext cx="3563078" cy="436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4221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Marchio di identificazione del produttore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370782" y="1290619"/>
            <a:ext cx="6129771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it-IT" dirty="0">
                <a:solidFill>
                  <a:schemeClr val="accent1"/>
                </a:solidFill>
              </a:rPr>
              <a:t>1. Il produttore appone sulle apparecchiature elettriche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ed elettroniche da immettere sul mercato un marchio. Il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marchio apposto deve consentire di individuare in maniera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inequivocabile il produttore delle AEE e che le stesse sono state immesse sul mercato successivamente al 13 agosto 2005.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2. Il marchio di cui al comma 1, conformemente a quanto stabilito nella norma tecnica CEI EN 50419:2006-05, che adotta senza alcuna modifica la norma europea CENELEC EN 50419:2006-03, deve contenere almeno una delle seguenti indicazioni: nome del produttore, logo del produttore (se registrato), numero di registrazione al Registro nazionale di cui all’articolo 29.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 5. Per assicurare che i RAEE non vengano smaltiti come rifiuti urbani misti e facilitarne la raccolta differenziata, il produttore appone sulle apparecchiature il simbolo riportato all’Allegato IX.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C94D8B9-F9F4-4D3C-BE7B-7FAED2E57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4246" y="1128277"/>
            <a:ext cx="321945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5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Sanzioni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370781" y="1290619"/>
            <a:ext cx="7750753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it-IT" dirty="0">
                <a:solidFill>
                  <a:schemeClr val="accent1"/>
                </a:solidFill>
              </a:rPr>
              <a:t>2. Salvo che il fatto non costituisca reato, il produttore: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a) che non provvede ad organizzare il sistema di raccolta separata dei RAEE professionali di cui all’articolo 13, ed i sistemi di ritiro ed invio, di trattamento e di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recupero dei RAEE di cui agli articoli 18, comma 2, e 19, comma 1, ed a finanziare le relative operazioni, nelle ipotesi e secondo le modalità di cui agli articoli 23 e 24, fatti salvi, per tali ultime operazioni, gli accordi eventualmente conclusi ai sensi dell’articolo 24, comma 3, è soggetto alla sanzione amministrativa pecuniaria </a:t>
            </a:r>
            <a:r>
              <a:rPr lang="it-IT" dirty="0">
                <a:solidFill>
                  <a:srgbClr val="FF0000"/>
                </a:solidFill>
              </a:rPr>
              <a:t>da euro 30.000 ad euro 100.000</a:t>
            </a:r>
            <a:r>
              <a:rPr lang="it-IT" dirty="0">
                <a:solidFill>
                  <a:schemeClr val="accent1"/>
                </a:solidFill>
              </a:rPr>
              <a:t>;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b) che, nel momento in cui immette una apparecchiatura elettrica od elettronica sul mercato, non provvede a costituire la garanzia finanziaria di cui all’articolo 25, è soggetto alla sanzione amministrativa pecuniaria </a:t>
            </a:r>
            <a:r>
              <a:rPr lang="it-IT" dirty="0">
                <a:solidFill>
                  <a:srgbClr val="FF0000"/>
                </a:solidFill>
              </a:rPr>
              <a:t>da euro 200 ad euro 1.000 per ciascuna apparecchiatura immessa sul mercato</a:t>
            </a:r>
            <a:r>
              <a:rPr lang="it-IT" dirty="0">
                <a:solidFill>
                  <a:schemeClr val="accent1"/>
                </a:solidFill>
              </a:rPr>
              <a:t>; 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c) che non fornisce, nelle istruzioni per l’uso di AEE, le informazioni di cui all’articolo 26, è soggetto alla sanzione amministrativa pecuniaria da </a:t>
            </a:r>
            <a:r>
              <a:rPr lang="it-IT" dirty="0">
                <a:solidFill>
                  <a:srgbClr val="FF0000"/>
                </a:solidFill>
              </a:rPr>
              <a:t>euro 2.000 ad euro 5.000</a:t>
            </a:r>
            <a:r>
              <a:rPr lang="it-IT" dirty="0">
                <a:solidFill>
                  <a:schemeClr val="accent1"/>
                </a:solidFill>
              </a:rPr>
              <a:t>;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d) che, entro un anno dalla immissione sul mercato di ogni tipo di nuova AEE, non mette a disposizione degli impianti di trattamento le informazioni di cui  all’articolo 27, è soggetto alla sanzione amministrativa pecuniaria </a:t>
            </a:r>
            <a:r>
              <a:rPr lang="it-IT" dirty="0">
                <a:solidFill>
                  <a:srgbClr val="FF0000"/>
                </a:solidFill>
              </a:rPr>
              <a:t>da euro 5.000 ad euro 30.000</a:t>
            </a:r>
            <a:r>
              <a:rPr lang="it-IT" dirty="0">
                <a:solidFill>
                  <a:schemeClr val="accent1"/>
                </a:solidFill>
              </a:rPr>
              <a:t>; </a:t>
            </a:r>
          </a:p>
          <a:p>
            <a:pPr marR="0" algn="just"/>
            <a:endParaRPr lang="it-IT" dirty="0">
              <a:solidFill>
                <a:schemeClr val="accent1"/>
              </a:solidFill>
            </a:endParaRPr>
          </a:p>
          <a:p>
            <a:pPr marR="0" algn="just"/>
            <a:endParaRPr lang="it-IT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Sanzioni amministrative, non chiamatele multe - Diritto.net">
            <a:extLst>
              <a:ext uri="{FF2B5EF4-FFF2-40B4-BE49-F238E27FC236}">
                <a16:creationId xmlns:a16="http://schemas.microsoft.com/office/drawing/2014/main" id="{C82A492F-B566-4FA0-B56D-F64CB3BF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12" y="1662545"/>
            <a:ext cx="3781736" cy="2767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00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 dirty="0"/>
              <a:t>Sanzioni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445597" y="1325563"/>
            <a:ext cx="788375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it-IT" dirty="0">
                <a:solidFill>
                  <a:schemeClr val="accent1"/>
                </a:solidFill>
              </a:rPr>
              <a:t>2. Salvo che il fatto non costituisca reato, il produttore: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e) che, dopo il termine di cui all’articolo 40, comma 4, immette sul mercato AEE prive del marchio di cui all’articolo 28, è soggetto alla sanzione amministrativa pecuniaria </a:t>
            </a:r>
            <a:r>
              <a:rPr lang="it-IT" dirty="0">
                <a:solidFill>
                  <a:srgbClr val="FF0000"/>
                </a:solidFill>
              </a:rPr>
              <a:t>da euro 200 ad euro 1.000 </a:t>
            </a:r>
            <a:r>
              <a:rPr lang="it-IT" dirty="0">
                <a:solidFill>
                  <a:schemeClr val="accent1"/>
                </a:solidFill>
              </a:rPr>
              <a:t>per ciascuna apparecchiatura immessa sul mercato;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f) che, immette sul mercato AEE prive del simbolo di cui all’articolo 28, comma 5, è soggetto alla sanzione amministrativa pecuniaria </a:t>
            </a:r>
            <a:r>
              <a:rPr lang="it-IT" dirty="0">
                <a:solidFill>
                  <a:srgbClr val="FF0000"/>
                </a:solidFill>
              </a:rPr>
              <a:t>da euro 100 ad euro 500 </a:t>
            </a:r>
            <a:r>
              <a:rPr lang="it-IT" dirty="0">
                <a:solidFill>
                  <a:schemeClr val="accent1"/>
                </a:solidFill>
              </a:rPr>
              <a:t>per ciascuna apparecchiatura immessa sul mercato; resta ferma la sanzionabilità delle identiche condotte commesse dopo il 31 dicembre 2010;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g) che, senza avere provveduto all’iscrizione presso la Camera di Commercio ai sensi dell’articolo 29, comma 8, immette sul mercato AEE, è soggetto alla sanzione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amministrativa pecuniaria </a:t>
            </a:r>
            <a:r>
              <a:rPr lang="it-IT" dirty="0">
                <a:solidFill>
                  <a:srgbClr val="FF0000"/>
                </a:solidFill>
              </a:rPr>
              <a:t>da euro 30.000 ad euro 100.000</a:t>
            </a:r>
            <a:r>
              <a:rPr lang="it-IT" dirty="0">
                <a:solidFill>
                  <a:schemeClr val="accent1"/>
                </a:solidFill>
              </a:rPr>
              <a:t>;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h) che, entro il termine stabilito dall’articolo 29, comma 2, non effettua l’iscrizione al Registro nazionale o non effettua le comunicazioni delle informazioni ivi previste, ovvero le comunica in modo incompleto o inesatto,  è soggetto alla sanzione amministrativa pecuniaria </a:t>
            </a:r>
            <a:r>
              <a:rPr lang="it-IT" dirty="0">
                <a:solidFill>
                  <a:srgbClr val="FF0000"/>
                </a:solidFill>
              </a:rPr>
              <a:t>da euro 2.000 ad euro 20.000</a:t>
            </a:r>
            <a:r>
              <a:rPr lang="it-IT" dirty="0">
                <a:solidFill>
                  <a:schemeClr val="accent1"/>
                </a:solidFill>
              </a:rPr>
              <a:t>.</a:t>
            </a:r>
          </a:p>
        </p:txBody>
      </p:sp>
      <p:pic>
        <p:nvPicPr>
          <p:cNvPr id="3074" name="Picture 2" descr="Sanzioni amministrative, non chiamatele multe - Diritto.net">
            <a:extLst>
              <a:ext uri="{FF2B5EF4-FFF2-40B4-BE49-F238E27FC236}">
                <a16:creationId xmlns:a16="http://schemas.microsoft.com/office/drawing/2014/main" id="{C82A492F-B566-4FA0-B56D-F64CB3BF8C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4167" y="2636564"/>
            <a:ext cx="3711633" cy="27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04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/>
              <a:t>Open scope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4C708F5-9CAA-4363-BB94-25C0DC6BEEBE}"/>
              </a:ext>
            </a:extLst>
          </p:cNvPr>
          <p:cNvSpPr txBox="1"/>
          <p:nvPr/>
        </p:nvSpPr>
        <p:spPr>
          <a:xfrm>
            <a:off x="529819" y="1710137"/>
            <a:ext cx="714031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it-IT" dirty="0">
                <a:solidFill>
                  <a:schemeClr val="accent1"/>
                </a:solidFill>
              </a:rPr>
              <a:t>Art. 2.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Ambito di applicazione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1. Le disposizioni del presente decreto legislativo si applicano: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a) alle apparecchiature elettriche ed elettroniche rientranti nelle categorie di cui all’Allegato I ed elencate a titolo esemplificativo all’Allegato II, dalla data di entrata in vigore del presente decreto legislativo sino al 14 agosto 2018;</a:t>
            </a:r>
          </a:p>
          <a:p>
            <a:pPr marR="0" algn="just"/>
            <a:r>
              <a:rPr lang="it-IT" dirty="0">
                <a:solidFill>
                  <a:srgbClr val="FF0000"/>
                </a:solidFill>
              </a:rPr>
              <a:t>b) a tutte le apparecchiature elettriche ed elettroniche, come classificate nelle categorie dell’Allegato III ed elencate a titolo esemplificativo nell’Allegato IV dal 15 agosto 2018.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EA729E-9E00-44EE-A681-2528C814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52" y="1262186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3810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it-IT"/>
              <a:t>Open scope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BEA729E-9E00-44EE-A681-2528C8141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752" y="1262186"/>
            <a:ext cx="2295525" cy="199072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A5FDE889-95B0-4528-B899-0485DA6FF227}"/>
              </a:ext>
            </a:extLst>
          </p:cNvPr>
          <p:cNvSpPr txBox="1"/>
          <p:nvPr/>
        </p:nvSpPr>
        <p:spPr>
          <a:xfrm>
            <a:off x="445597" y="1191127"/>
            <a:ext cx="8704419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it-IT" sz="1400" dirty="0">
                <a:solidFill>
                  <a:schemeClr val="accent1"/>
                </a:solidFill>
              </a:rPr>
              <a:t>Allegato IV</a:t>
            </a: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Apparecchiature per lo scambio di temperatura </a:t>
            </a:r>
            <a:endParaRPr lang="it-IT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1.6 </a:t>
            </a:r>
            <a:r>
              <a:rPr lang="it-IT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altre apparecchiature </a:t>
            </a:r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per lo scambio di temperatura con fluidi diversi dall'acqua. </a:t>
            </a:r>
            <a:endParaRPr lang="it-IT" sz="1400" b="1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Schermi, monitor ed apparecchiature dotate di schermi di superficie superiore a 100 cm</a:t>
            </a:r>
            <a:r>
              <a:rPr lang="it-IT" sz="1400" b="1" i="0" u="none" strike="noStrike" baseline="30000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endParaRPr lang="it-IT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2.1 </a:t>
            </a:r>
            <a:r>
              <a:rPr lang="it-IT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Schermi </a:t>
            </a:r>
          </a:p>
          <a:p>
            <a:r>
              <a:rPr lang="it-IT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Lampade</a:t>
            </a: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3.3 </a:t>
            </a:r>
            <a:r>
              <a:rPr lang="it-IT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lampade fluorescenti</a:t>
            </a: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3.5 </a:t>
            </a:r>
            <a:r>
              <a:rPr lang="it-IT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LED</a:t>
            </a:r>
            <a:endParaRPr lang="it-IT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it-IT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Apparecchiature di grandi dimensioni </a:t>
            </a: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4.16 stufe elettriche, apparecchi elettrici di riscaldamento, grandi elettrodomestici utilizzati per riscaldare stanze, letti e mobili per sedersi nonché </a:t>
            </a:r>
            <a:r>
              <a:rPr lang="it-IT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altre apparecchiature di grandi dimensioni</a:t>
            </a:r>
            <a:endParaRPr lang="it-IT" sz="14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 Apparecchiature di piccole dimensioni </a:t>
            </a: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5.24 apparecchiature di cottura, stufe elettriche, piastre riscaldanti elettriche, apparecchi elettrici di riscaldamento, friggitrici, frullatori, macina caffè elettrici e apparecchiature per aprire o sigillare contenitori o pacchetti, asciugacapelli, spazzolini da denti elettrici, rasoi elettrici, apparecchi per massaggi e altre cure del corpo, altre apparecchiature per la pulizia nonché </a:t>
            </a:r>
            <a:r>
              <a:rPr lang="it-IT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altre apparecchiature di piccole dimensioni</a:t>
            </a:r>
            <a:endParaRPr lang="it-IT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 Piccole apparecchiature informatiche e per telecomunicazioni (con nessuna dimensione esterna </a:t>
            </a:r>
            <a:endParaRPr lang="it-IT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it-IT" sz="14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superiore a 50 cm) </a:t>
            </a:r>
          </a:p>
          <a:p>
            <a:r>
              <a:rPr lang="it-IT" sz="14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6.8 Agende elettroniche, macchine da scrivere elettriche ed elettroniche, altri prodotti e apparecchiature per raccogliere, memorizzare, elaborare, presentare o comunicare informazioni con mezzi elettronici, fax, telex, telefoni pubblici a pagamento, segreterie telefoniche e altri prodotti o apparecchiature per trasmettere suoni, immagini o altre informazioni mediante la telecomunicazione nonché </a:t>
            </a:r>
            <a:r>
              <a:rPr lang="it-IT" sz="14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altre piccole apparecchiature informatiche e per telecomunicazioni</a:t>
            </a:r>
            <a:endParaRPr lang="it-IT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552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RAEE domestici: il sistema </a:t>
            </a:r>
            <a:r>
              <a:rPr lang="it-IT" dirty="0" err="1"/>
              <a:t>multiconsortile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838200" y="1581621"/>
            <a:ext cx="783283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endParaRPr lang="it-IT" dirty="0">
              <a:solidFill>
                <a:schemeClr val="accent1"/>
              </a:solidFill>
            </a:endParaRP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I produttori di AEE domestiche possono effettuare le attività di loro competenza (ritiro dei RAEE presso le isole ecologiche/luoghi di raggruppamento della distribuzione e successivo trattamento) in forma collettiva (o individuale) . I Sistemi Collettivi, operando in libera concorrenza, tendono al contenimento dei costi ed al miglioramento continuo del servizio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D3F9C07-E53B-4327-9123-6750A6687592}"/>
              </a:ext>
            </a:extLst>
          </p:cNvPr>
          <p:cNvSpPr txBox="1"/>
          <p:nvPr/>
        </p:nvSpPr>
        <p:spPr>
          <a:xfrm>
            <a:off x="2728748" y="3667753"/>
            <a:ext cx="8359665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16130" algn="just"/>
            <a:r>
              <a:rPr lang="it-IT" dirty="0">
                <a:solidFill>
                  <a:schemeClr val="accent1"/>
                </a:solidFill>
              </a:rPr>
              <a:t>La Responsabilità dei Produttori di AEE domestiche è ripartita per quote di mercato: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Ciascun Produttore deve farsi carico non dei RAEE con il proprio brand, ma di una quota di RAEE pari alla propria quota di mercato anno per anno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Ciascun Sistema Collettivo deve farsi carico non dei RAEE con i brand dei propri Produttori, ma di una quota di RAEE pari alla quota di mercato dei propri Produttori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Le quote di mercato si calcolano per ciascuno dei Raggruppamenti RAEE ogni Sistema Collettivo deve avere una quota di mercato &gt; 3% in almeno un Raggruppamento</a:t>
            </a:r>
          </a:p>
        </p:txBody>
      </p:sp>
      <p:pic>
        <p:nvPicPr>
          <p:cNvPr id="5" name="Elemento grafico 4" descr="Casa con riempimento a tinta unita">
            <a:extLst>
              <a:ext uri="{FF2B5EF4-FFF2-40B4-BE49-F238E27FC236}">
                <a16:creationId xmlns:a16="http://schemas.microsoft.com/office/drawing/2014/main" id="{FF70BED7-9749-4B29-BB74-0DD35FF1C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023131" y="1581621"/>
            <a:ext cx="1781503" cy="1781503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BE156B72-09E3-4B88-A871-2A34A9AF9D6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907" y="3820184"/>
            <a:ext cx="1438476" cy="1895740"/>
          </a:xfrm>
          <a:prstGeom prst="rect">
            <a:avLst/>
          </a:prstGeom>
        </p:spPr>
      </p:pic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870A9B43-9194-40AE-BFF5-20F2A281F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82922" y="5276379"/>
            <a:ext cx="891304" cy="6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560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Il Centro di Coordinamento RAEE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5063" y="1416618"/>
            <a:ext cx="5483462" cy="526270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it-IT" sz="1800" dirty="0">
                <a:solidFill>
                  <a:schemeClr val="accent1"/>
                </a:solidFill>
              </a:rPr>
              <a:t>Il ruolo e i compiti del Centro di Coordinamento RAEE sono oggi definiti dagli artt. 33 e 34 del Decreto Legislativo n.49 del 14 marzo 2014 che recepisce nel nostro Paese i contenuti della direttiva europea WEEE 2012/19/EU.</a:t>
            </a:r>
          </a:p>
          <a:p>
            <a:pPr marL="0" indent="0" algn="just">
              <a:buNone/>
            </a:pPr>
            <a:endParaRPr lang="it-IT" sz="1800" dirty="0">
              <a:solidFill>
                <a:schemeClr val="accent1"/>
              </a:solidFill>
            </a:endParaRPr>
          </a:p>
          <a:p>
            <a:pPr marL="45720" indent="0" algn="just">
              <a:buNone/>
            </a:pPr>
            <a:r>
              <a:rPr lang="it-IT" sz="1800" u="sng" dirty="0">
                <a:solidFill>
                  <a:schemeClr val="accent1"/>
                </a:solidFill>
              </a:rPr>
              <a:t>ALCUNI COMPITI:</a:t>
            </a:r>
          </a:p>
          <a:p>
            <a:pPr marL="45720" indent="0" algn="just">
              <a:spcBef>
                <a:spcPts val="300"/>
              </a:spcBef>
              <a:buNone/>
            </a:pPr>
            <a:r>
              <a:rPr lang="it-IT" sz="1800" dirty="0">
                <a:solidFill>
                  <a:schemeClr val="accent1"/>
                </a:solidFill>
              </a:rPr>
              <a:t>Il Centro di coordinamento ottimizza la raccolta, il ritiro e la gestione dei RAEE da parte dei sistemi collettivi per il conferimento agli impianti di trattamento e ha il compito di: </a:t>
            </a:r>
          </a:p>
          <a:p>
            <a:pPr algn="just">
              <a:spcBef>
                <a:spcPts val="300"/>
              </a:spcBef>
            </a:pPr>
            <a:r>
              <a:rPr lang="it-IT" sz="1800" b="1" dirty="0">
                <a:solidFill>
                  <a:schemeClr val="accent1"/>
                </a:solidFill>
              </a:rPr>
              <a:t>garantire il ritiro dei RAEE </a:t>
            </a:r>
            <a:r>
              <a:rPr lang="it-IT" sz="1800" dirty="0">
                <a:solidFill>
                  <a:schemeClr val="accent1"/>
                </a:solidFill>
              </a:rPr>
              <a:t>conferiti ai centri di raccolta comunali in modo omogeneo su tutto il territorio nazionale, al fine di incrementare la raccolta dei RAEE e conseguire gli obiettivi di raccolta differenziata, riciclaggio, recupero;</a:t>
            </a:r>
          </a:p>
          <a:p>
            <a:pPr algn="just">
              <a:spcBef>
                <a:spcPts val="300"/>
              </a:spcBef>
            </a:pPr>
            <a:r>
              <a:rPr lang="it-IT" sz="1800" b="1" dirty="0">
                <a:solidFill>
                  <a:schemeClr val="accent1"/>
                </a:solidFill>
              </a:rPr>
              <a:t>raccogliere e rendicontare i dati relativi alla raccolta e al trattamento </a:t>
            </a:r>
            <a:r>
              <a:rPr lang="it-IT" sz="1800" dirty="0">
                <a:solidFill>
                  <a:schemeClr val="accent1"/>
                </a:solidFill>
              </a:rPr>
              <a:t>e trasmettere annualmente le informazioni all’ISPRA;</a:t>
            </a:r>
          </a:p>
          <a:p>
            <a:pPr marL="45720" indent="0" algn="just">
              <a:buNone/>
            </a:pPr>
            <a:endParaRPr lang="it-IT" sz="2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45720" indent="0">
              <a:buNone/>
            </a:pPr>
            <a:endParaRPr lang="en-US" sz="18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9C7BF1C-9BF4-4F57-AF7F-28E06CF3E7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13" y="1931508"/>
            <a:ext cx="3274980" cy="1383565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409902" y="3368379"/>
            <a:ext cx="508700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Il Centro di Coordinamento RAEE è un consorzio di natura privata senza fini di lucro costituito, finanziato e gestito da Sistemi Collettivi istituiti dai produttori per la gestione dei Rifiuti di Apparecchiature Elettriche ed Elettroniche (RAEE) domestiche. 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it-IT" dirty="0">
              <a:solidFill>
                <a:schemeClr val="accent1"/>
              </a:solidFill>
            </a:endParaRP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it-IT" dirty="0">
                <a:solidFill>
                  <a:schemeClr val="accent1"/>
                </a:solidFill>
              </a:rPr>
              <a:t>Il CdC RAEE è il punto di riferimento per tutti i soggetti coinvolti nella filiera dei RAEE e opera in forza di specifici accordi previsti dalla normativa vigente.</a:t>
            </a:r>
          </a:p>
        </p:txBody>
      </p:sp>
    </p:spTree>
    <p:extLst>
      <p:ext uri="{BB962C8B-B14F-4D97-AF65-F5344CB8AC3E}">
        <p14:creationId xmlns:p14="http://schemas.microsoft.com/office/powerpoint/2010/main" val="684057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1A4D0843-FF26-4884-B398-BCA579CDF3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59" t="4207" r="50060" b="68119"/>
          <a:stretch/>
        </p:blipFill>
        <p:spPr>
          <a:xfrm>
            <a:off x="6500702" y="1539948"/>
            <a:ext cx="1209410" cy="1202254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D050DB6-8E4F-4187-8681-CD7A86007C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9" t="37052" r="37115" b="39887"/>
          <a:stretch/>
        </p:blipFill>
        <p:spPr>
          <a:xfrm>
            <a:off x="6455013" y="3869488"/>
            <a:ext cx="1352535" cy="100187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CAA2B113-4A8C-4626-BABB-EE4D68B262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15" t="41107" r="62205" b="31220"/>
          <a:stretch/>
        </p:blipFill>
        <p:spPr>
          <a:xfrm>
            <a:off x="6967135" y="5434588"/>
            <a:ext cx="1209410" cy="1202254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011B97F4-E774-4013-8C01-2C49A2905D3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34" t="9027" r="2684" b="71207"/>
          <a:stretch/>
        </p:blipFill>
        <p:spPr>
          <a:xfrm>
            <a:off x="2787005" y="1763183"/>
            <a:ext cx="1209410" cy="858309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3EEB63F-0997-4DA9-8E39-C65D5304DE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2" t="1547" r="73294" b="68082"/>
          <a:stretch/>
        </p:blipFill>
        <p:spPr>
          <a:xfrm>
            <a:off x="1338547" y="3556565"/>
            <a:ext cx="1275630" cy="131946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323C7F42-EE3D-48CE-B1E5-6CD00283E2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1" t="69629" r="50396"/>
          <a:stretch/>
        </p:blipFill>
        <p:spPr>
          <a:xfrm>
            <a:off x="8905371" y="3648435"/>
            <a:ext cx="1275632" cy="1319468"/>
          </a:xfrm>
          <a:prstGeom prst="rect">
            <a:avLst/>
          </a:prstGeom>
        </p:spPr>
      </p:pic>
      <p:sp>
        <p:nvSpPr>
          <p:cNvPr id="26" name="Freccia curva 25">
            <a:extLst>
              <a:ext uri="{FF2B5EF4-FFF2-40B4-BE49-F238E27FC236}">
                <a16:creationId xmlns:a16="http://schemas.microsoft.com/office/drawing/2014/main" id="{692BD7F8-B513-42BD-9138-AFA4066B6D36}"/>
              </a:ext>
            </a:extLst>
          </p:cNvPr>
          <p:cNvSpPr/>
          <p:nvPr/>
        </p:nvSpPr>
        <p:spPr>
          <a:xfrm>
            <a:off x="1646958" y="2009991"/>
            <a:ext cx="892314" cy="1464423"/>
          </a:xfrm>
          <a:prstGeom prst="bentArrow">
            <a:avLst>
              <a:gd name="adj1" fmla="val 7301"/>
              <a:gd name="adj2" fmla="val 10398"/>
              <a:gd name="adj3" fmla="val 25000"/>
              <a:gd name="adj4" fmla="val 4375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27" name="Freccia a destra 26">
            <a:extLst>
              <a:ext uri="{FF2B5EF4-FFF2-40B4-BE49-F238E27FC236}">
                <a16:creationId xmlns:a16="http://schemas.microsoft.com/office/drawing/2014/main" id="{BC2C6BAA-923C-4A14-A395-041043B59977}"/>
              </a:ext>
            </a:extLst>
          </p:cNvPr>
          <p:cNvSpPr/>
          <p:nvPr/>
        </p:nvSpPr>
        <p:spPr>
          <a:xfrm>
            <a:off x="4517577" y="1983420"/>
            <a:ext cx="1428942" cy="315310"/>
          </a:xfrm>
          <a:prstGeom prst="rightArrow">
            <a:avLst>
              <a:gd name="adj1" fmla="val 25610"/>
              <a:gd name="adj2" fmla="val 7878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Freccia a destra 30">
            <a:extLst>
              <a:ext uri="{FF2B5EF4-FFF2-40B4-BE49-F238E27FC236}">
                <a16:creationId xmlns:a16="http://schemas.microsoft.com/office/drawing/2014/main" id="{A967E708-7BF3-4786-9C5A-C2EAB994DA25}"/>
              </a:ext>
            </a:extLst>
          </p:cNvPr>
          <p:cNvSpPr/>
          <p:nvPr/>
        </p:nvSpPr>
        <p:spPr>
          <a:xfrm>
            <a:off x="2738370" y="4175223"/>
            <a:ext cx="614649" cy="337237"/>
          </a:xfrm>
          <a:prstGeom prst="rightArrow">
            <a:avLst>
              <a:gd name="adj1" fmla="val 25610"/>
              <a:gd name="adj2" fmla="val 4449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3" name="Immagine 32">
            <a:extLst>
              <a:ext uri="{FF2B5EF4-FFF2-40B4-BE49-F238E27FC236}">
                <a16:creationId xmlns:a16="http://schemas.microsoft.com/office/drawing/2014/main" id="{728BA4C6-9AEB-450E-BB22-CB285F3CAF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1" t="8947" r="27954" b="67992"/>
          <a:stretch/>
        </p:blipFill>
        <p:spPr>
          <a:xfrm>
            <a:off x="2787005" y="3650771"/>
            <a:ext cx="475845" cy="446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1" name="Freccia a destra 40">
            <a:extLst>
              <a:ext uri="{FF2B5EF4-FFF2-40B4-BE49-F238E27FC236}">
                <a16:creationId xmlns:a16="http://schemas.microsoft.com/office/drawing/2014/main" id="{C4B0F16F-8DFD-42A9-A682-0BB0D9E5D145}"/>
              </a:ext>
            </a:extLst>
          </p:cNvPr>
          <p:cNvSpPr/>
          <p:nvPr/>
        </p:nvSpPr>
        <p:spPr>
          <a:xfrm rot="5400000">
            <a:off x="6791160" y="3006879"/>
            <a:ext cx="667260" cy="315310"/>
          </a:xfrm>
          <a:prstGeom prst="rightArrow">
            <a:avLst>
              <a:gd name="adj1" fmla="val 25610"/>
              <a:gd name="adj2" fmla="val 78780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F4EED95A-4C02-4758-AB90-56F902AC752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8" t="74745" r="75322" b="-70"/>
          <a:stretch/>
        </p:blipFill>
        <p:spPr>
          <a:xfrm>
            <a:off x="3840363" y="3207926"/>
            <a:ext cx="1090962" cy="1100243"/>
          </a:xfrm>
          <a:prstGeom prst="rect">
            <a:avLst/>
          </a:prstGeom>
        </p:spPr>
      </p:pic>
      <p:pic>
        <p:nvPicPr>
          <p:cNvPr id="49" name="Immagine 48">
            <a:extLst>
              <a:ext uri="{FF2B5EF4-FFF2-40B4-BE49-F238E27FC236}">
                <a16:creationId xmlns:a16="http://schemas.microsoft.com/office/drawing/2014/main" id="{8254DFCA-EC6E-4318-99FF-7072DBE785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17" t="34689" r="15523" b="36585"/>
          <a:stretch/>
        </p:blipFill>
        <p:spPr>
          <a:xfrm>
            <a:off x="3840363" y="4344996"/>
            <a:ext cx="1090963" cy="1247984"/>
          </a:xfrm>
          <a:prstGeom prst="rect">
            <a:avLst/>
          </a:prstGeom>
        </p:spPr>
      </p:pic>
      <p:sp>
        <p:nvSpPr>
          <p:cNvPr id="51" name="Freccia a destra 50">
            <a:extLst>
              <a:ext uri="{FF2B5EF4-FFF2-40B4-BE49-F238E27FC236}">
                <a16:creationId xmlns:a16="http://schemas.microsoft.com/office/drawing/2014/main" id="{D5599A85-97FF-410F-B41E-BA5A4E55D67D}"/>
              </a:ext>
            </a:extLst>
          </p:cNvPr>
          <p:cNvSpPr/>
          <p:nvPr/>
        </p:nvSpPr>
        <p:spPr>
          <a:xfrm>
            <a:off x="5431856" y="4094390"/>
            <a:ext cx="614649" cy="337237"/>
          </a:xfrm>
          <a:prstGeom prst="rightArrow">
            <a:avLst>
              <a:gd name="adj1" fmla="val 25610"/>
              <a:gd name="adj2" fmla="val 4449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3" name="Immagine 52">
            <a:extLst>
              <a:ext uri="{FF2B5EF4-FFF2-40B4-BE49-F238E27FC236}">
                <a16:creationId xmlns:a16="http://schemas.microsoft.com/office/drawing/2014/main" id="{678F349D-3B18-45C0-9C95-87F348595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1" t="8947" r="27954" b="67992"/>
          <a:stretch/>
        </p:blipFill>
        <p:spPr>
          <a:xfrm>
            <a:off x="5480491" y="3569938"/>
            <a:ext cx="475845" cy="446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5" name="Freccia a destra 54">
            <a:extLst>
              <a:ext uri="{FF2B5EF4-FFF2-40B4-BE49-F238E27FC236}">
                <a16:creationId xmlns:a16="http://schemas.microsoft.com/office/drawing/2014/main" id="{D8930B0E-8F84-427B-AB27-6828667D4891}"/>
              </a:ext>
            </a:extLst>
          </p:cNvPr>
          <p:cNvSpPr/>
          <p:nvPr/>
        </p:nvSpPr>
        <p:spPr>
          <a:xfrm>
            <a:off x="8125342" y="4125741"/>
            <a:ext cx="614649" cy="337237"/>
          </a:xfrm>
          <a:prstGeom prst="rightArrow">
            <a:avLst>
              <a:gd name="adj1" fmla="val 25610"/>
              <a:gd name="adj2" fmla="val 4449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57" name="Immagine 56">
            <a:extLst>
              <a:ext uri="{FF2B5EF4-FFF2-40B4-BE49-F238E27FC236}">
                <a16:creationId xmlns:a16="http://schemas.microsoft.com/office/drawing/2014/main" id="{743CFE87-FECF-429B-9225-DC612AD7C5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21" t="8947" r="27954" b="67992"/>
          <a:stretch/>
        </p:blipFill>
        <p:spPr>
          <a:xfrm>
            <a:off x="8173977" y="3601289"/>
            <a:ext cx="475845" cy="4464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8" name="Rettangolo con angoli arrotondati 57">
            <a:extLst>
              <a:ext uri="{FF2B5EF4-FFF2-40B4-BE49-F238E27FC236}">
                <a16:creationId xmlns:a16="http://schemas.microsoft.com/office/drawing/2014/main" id="{8F79AEE1-5A37-4BF8-AA45-3B4176162A42}"/>
              </a:ext>
            </a:extLst>
          </p:cNvPr>
          <p:cNvSpPr/>
          <p:nvPr/>
        </p:nvSpPr>
        <p:spPr>
          <a:xfrm>
            <a:off x="5096705" y="3453777"/>
            <a:ext cx="5234964" cy="1833299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46B849B-CB2A-4DA3-8AC1-9AFD96007EA8}"/>
              </a:ext>
            </a:extLst>
          </p:cNvPr>
          <p:cNvSpPr txBox="1"/>
          <p:nvPr/>
        </p:nvSpPr>
        <p:spPr>
          <a:xfrm>
            <a:off x="788445" y="5108195"/>
            <a:ext cx="288653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Per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evitare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che i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rifiuti elettronici siano dispersi nell’ambiente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o siano smaltiti in forma indifferenziata insieme agli altri rifiuti, il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cittadino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può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conferire gratuitamente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i propri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RAEE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nei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centri di raccolta comunali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oppure consegnarli a un rivenditore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usufruendo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del servizio “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1 contro 1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” o “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1 contro 0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”.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2" name="CasellaDiTesto 61">
            <a:extLst>
              <a:ext uri="{FF2B5EF4-FFF2-40B4-BE49-F238E27FC236}">
                <a16:creationId xmlns:a16="http://schemas.microsoft.com/office/drawing/2014/main" id="{A3C7B009-8208-4FB8-AFAF-03153E049363}"/>
              </a:ext>
            </a:extLst>
          </p:cNvPr>
          <p:cNvSpPr txBox="1"/>
          <p:nvPr/>
        </p:nvSpPr>
        <p:spPr>
          <a:xfrm>
            <a:off x="7924824" y="1539948"/>
            <a:ext cx="3663586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Tramite i Sistemi Collettivi, i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produttori di AEE si fanno carico del finanziamento e della gestione dell’intero sistema di riciclo 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dei rifiuti elettrici, fino alla loro trasformazione in materie prime seconde.</a:t>
            </a:r>
          </a:p>
          <a:p>
            <a:pPr algn="l"/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La copertura dei costi dell’attività svolta dai Sistemi Collettivi</a:t>
            </a:r>
          </a:p>
          <a:p>
            <a:pPr algn="l"/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avviene attraverso l’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MediumItalic"/>
              </a:rPr>
              <a:t>eco-contributo</a:t>
            </a:r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, versato dal consumatore</a:t>
            </a:r>
          </a:p>
          <a:p>
            <a:pPr algn="l"/>
            <a:r>
              <a:rPr lang="it-IT" sz="1100" b="0" i="1" u="none" strike="noStrike" baseline="0" dirty="0">
                <a:solidFill>
                  <a:schemeClr val="accent1"/>
                </a:solidFill>
                <a:latin typeface="BreveSlabText-LightItalic"/>
              </a:rPr>
              <a:t>al momento dell’acquisto di un nuovo prodotto.</a:t>
            </a:r>
            <a:endParaRPr lang="it-IT" dirty="0">
              <a:solidFill>
                <a:schemeClr val="accent1"/>
              </a:solidFill>
            </a:endParaRPr>
          </a:p>
        </p:txBody>
      </p:sp>
      <p:sp>
        <p:nvSpPr>
          <p:cNvPr id="64" name="CasellaDiTesto 63">
            <a:extLst>
              <a:ext uri="{FF2B5EF4-FFF2-40B4-BE49-F238E27FC236}">
                <a16:creationId xmlns:a16="http://schemas.microsoft.com/office/drawing/2014/main" id="{72753CB8-377D-4F8E-9824-E3ADA2B33FA3}"/>
              </a:ext>
            </a:extLst>
          </p:cNvPr>
          <p:cNvSpPr txBox="1"/>
          <p:nvPr/>
        </p:nvSpPr>
        <p:spPr>
          <a:xfrm>
            <a:off x="8432666" y="5519790"/>
            <a:ext cx="2662416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100" i="1" dirty="0">
                <a:solidFill>
                  <a:schemeClr val="accent1"/>
                </a:solidFill>
                <a:latin typeface="BreveSlabText-LightItalic"/>
              </a:rPr>
              <a:t>I Sistemi Collettivi si occupano di gestire il trasporto, il trattamento e il recupero dei RAEE, nel rispetto delle indicazioni della normativa vigente e delle regole stabilite dal Centro di Coordinamento RAEE, «arbitro» del sistema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1ED32BA7-443B-4877-AFB2-CBB70CD8A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Il sistema di gestione dei RAEE domestici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4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31" grpId="0" animBg="1"/>
      <p:bldP spid="41" grpId="0" animBg="1"/>
      <p:bldP spid="51" grpId="0" animBg="1"/>
      <p:bldP spid="55" grpId="0" animBg="1"/>
      <p:bldP spid="58" grpId="0" animBg="1"/>
      <p:bldP spid="60" grpId="0"/>
      <p:bldP spid="62" grpId="0"/>
      <p:bldP spid="6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13308" y="1719538"/>
            <a:ext cx="549521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Grazie</a:t>
            </a:r>
            <a:r>
              <a:rPr lang="en-US" dirty="0"/>
              <a:t> per </a:t>
            </a:r>
            <a:r>
              <a:rPr lang="en-US" dirty="0" err="1"/>
              <a:t>l’attenzione</a:t>
            </a:r>
            <a:r>
              <a:rPr lang="en-US" dirty="0"/>
              <a:t>!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E89FCB02-D87F-453C-B046-A4C85D5E24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0" r="-2" b="-2"/>
          <a:stretch/>
        </p:blipFill>
        <p:spPr>
          <a:xfrm>
            <a:off x="2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0" y="0"/>
                </a:moveTo>
                <a:lnTo>
                  <a:pt x="4400491" y="0"/>
                </a:lnTo>
                <a:lnTo>
                  <a:pt x="4484766" y="76595"/>
                </a:lnTo>
                <a:cubicBezTo>
                  <a:pt x="5076107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</p:spPr>
      </p:pic>
      <p:sp>
        <p:nvSpPr>
          <p:cNvPr id="7" name="Rectangle 6"/>
          <p:cNvSpPr/>
          <p:nvPr/>
        </p:nvSpPr>
        <p:spPr>
          <a:xfrm>
            <a:off x="8178743" y="4475680"/>
            <a:ext cx="1953229" cy="1073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www.cdcraee.it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i="1" dirty="0"/>
              <a:t>info@cdcraee.it</a:t>
            </a:r>
          </a:p>
        </p:txBody>
      </p:sp>
    </p:spTree>
    <p:extLst>
      <p:ext uri="{BB962C8B-B14F-4D97-AF65-F5344CB8AC3E}">
        <p14:creationId xmlns:p14="http://schemas.microsoft.com/office/powerpoint/2010/main" val="9249132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FA026699-49CD-4AB0-B255-749DEE407CDD}"/>
              </a:ext>
            </a:extLst>
          </p:cNvPr>
          <p:cNvSpPr txBox="1">
            <a:spLocks/>
          </p:cNvSpPr>
          <p:nvPr/>
        </p:nvSpPr>
        <p:spPr>
          <a:xfrm>
            <a:off x="4965432" y="0"/>
            <a:ext cx="6586491" cy="1676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dirty="0"/>
              <a:t>La </a:t>
            </a:r>
            <a:r>
              <a:rPr lang="en-US" sz="5400" dirty="0" err="1"/>
              <a:t>Normativa</a:t>
            </a:r>
            <a:r>
              <a:rPr lang="en-US" sz="5400" dirty="0"/>
              <a:t> RAEE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432" y="1408386"/>
            <a:ext cx="6701052" cy="4815433"/>
          </a:xfr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Il D.LGS. 49 DEL 14 MARZO 2014 </a:t>
            </a:r>
            <a:r>
              <a:rPr lang="en-US" sz="1800" dirty="0" err="1">
                <a:solidFill>
                  <a:schemeClr val="accent1"/>
                </a:solidFill>
              </a:rPr>
              <a:t>recepisce</a:t>
            </a:r>
            <a:r>
              <a:rPr lang="en-US" sz="1800" dirty="0">
                <a:solidFill>
                  <a:schemeClr val="accent1"/>
                </a:solidFill>
              </a:rPr>
              <a:t> la </a:t>
            </a:r>
            <a:r>
              <a:rPr lang="en-US" sz="1800" dirty="0" err="1">
                <a:solidFill>
                  <a:schemeClr val="accent1"/>
                </a:solidFill>
              </a:rPr>
              <a:t>direttiva</a:t>
            </a:r>
            <a:r>
              <a:rPr lang="en-US" sz="1800" dirty="0">
                <a:solidFill>
                  <a:schemeClr val="accent1"/>
                </a:solidFill>
              </a:rPr>
              <a:t> 2012/19/UE sui </a:t>
            </a:r>
            <a:r>
              <a:rPr lang="en-US" sz="1800" dirty="0" err="1">
                <a:solidFill>
                  <a:schemeClr val="accent1"/>
                </a:solidFill>
              </a:rPr>
              <a:t>rifiuti</a:t>
            </a:r>
            <a:r>
              <a:rPr lang="en-US" sz="1800" dirty="0">
                <a:solidFill>
                  <a:schemeClr val="accent1"/>
                </a:solidFill>
              </a:rPr>
              <a:t> di </a:t>
            </a:r>
            <a:r>
              <a:rPr lang="en-US" sz="1800" dirty="0" err="1">
                <a:solidFill>
                  <a:schemeClr val="accent1"/>
                </a:solidFill>
              </a:rPr>
              <a:t>apparecchiature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elettriche</a:t>
            </a:r>
            <a:r>
              <a:rPr lang="en-US" sz="1800" dirty="0">
                <a:solidFill>
                  <a:schemeClr val="accent1"/>
                </a:solidFill>
              </a:rPr>
              <a:t> ed </a:t>
            </a:r>
            <a:r>
              <a:rPr lang="en-US" sz="1800" dirty="0" err="1">
                <a:solidFill>
                  <a:schemeClr val="accent1"/>
                </a:solidFill>
              </a:rPr>
              <a:t>elettroniche</a:t>
            </a:r>
            <a:r>
              <a:rPr lang="en-US" sz="1800" dirty="0">
                <a:solidFill>
                  <a:schemeClr val="accent1"/>
                </a:solidFill>
              </a:rPr>
              <a:t>. </a:t>
            </a:r>
            <a:r>
              <a:rPr lang="en-US" sz="1800" dirty="0" err="1">
                <a:solidFill>
                  <a:schemeClr val="accent1"/>
                </a:solidFill>
              </a:rPr>
              <a:t>Sostituisce</a:t>
            </a:r>
            <a:r>
              <a:rPr lang="en-US" sz="1800" dirty="0">
                <a:solidFill>
                  <a:schemeClr val="accent1"/>
                </a:solidFill>
              </a:rPr>
              <a:t> e </a:t>
            </a:r>
            <a:r>
              <a:rPr lang="en-US" sz="1800" dirty="0" err="1">
                <a:solidFill>
                  <a:schemeClr val="accent1"/>
                </a:solidFill>
              </a:rPr>
              <a:t>aggiorna</a:t>
            </a:r>
            <a:r>
              <a:rPr lang="en-US" sz="1800" dirty="0">
                <a:solidFill>
                  <a:schemeClr val="accent1"/>
                </a:solidFill>
              </a:rPr>
              <a:t> le </a:t>
            </a:r>
            <a:r>
              <a:rPr lang="en-US" sz="1800" dirty="0" err="1">
                <a:solidFill>
                  <a:schemeClr val="accent1"/>
                </a:solidFill>
              </a:rPr>
              <a:t>previsioni</a:t>
            </a:r>
            <a:r>
              <a:rPr lang="en-US" sz="1800" dirty="0">
                <a:solidFill>
                  <a:schemeClr val="accent1"/>
                </a:solidFill>
              </a:rPr>
              <a:t> del </a:t>
            </a:r>
            <a:r>
              <a:rPr lang="en-US" sz="1800" dirty="0" err="1">
                <a:solidFill>
                  <a:schemeClr val="accent1"/>
                </a:solidFill>
              </a:rPr>
              <a:t>d.lgs</a:t>
            </a:r>
            <a:r>
              <a:rPr lang="en-US" sz="1800" dirty="0">
                <a:solidFill>
                  <a:schemeClr val="accent1"/>
                </a:solidFill>
              </a:rPr>
              <a:t>. 151/05 e </a:t>
            </a:r>
            <a:r>
              <a:rPr lang="en-US" sz="1800" dirty="0" err="1">
                <a:solidFill>
                  <a:schemeClr val="accent1"/>
                </a:solidFill>
              </a:rPr>
              <a:t>disciplina</a:t>
            </a:r>
            <a:r>
              <a:rPr lang="en-US" sz="1800" dirty="0">
                <a:solidFill>
                  <a:schemeClr val="accent1"/>
                </a:solidFill>
              </a:rPr>
              <a:t> la </a:t>
            </a:r>
            <a:r>
              <a:rPr lang="en-US" sz="1800" dirty="0" err="1">
                <a:solidFill>
                  <a:schemeClr val="accent1"/>
                </a:solidFill>
              </a:rPr>
              <a:t>gestione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dei</a:t>
            </a:r>
            <a:r>
              <a:rPr lang="en-US" sz="1800" dirty="0">
                <a:solidFill>
                  <a:schemeClr val="accent1"/>
                </a:solidFill>
              </a:rPr>
              <a:t> RAEE </a:t>
            </a:r>
            <a:r>
              <a:rPr lang="en-US" sz="1800" dirty="0" err="1">
                <a:solidFill>
                  <a:schemeClr val="accent1"/>
                </a:solidFill>
              </a:rPr>
              <a:t>sul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territorio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italiano</a:t>
            </a:r>
            <a:r>
              <a:rPr lang="en-US" sz="1800" dirty="0">
                <a:solidFill>
                  <a:schemeClr val="accent1"/>
                </a:solidFill>
              </a:rPr>
              <a:t> a </a:t>
            </a:r>
            <a:r>
              <a:rPr lang="en-US" sz="1800" dirty="0" err="1">
                <a:solidFill>
                  <a:schemeClr val="accent1"/>
                </a:solidFill>
              </a:rPr>
              <a:t>partire</a:t>
            </a:r>
            <a:r>
              <a:rPr lang="en-US" sz="1800" dirty="0">
                <a:solidFill>
                  <a:schemeClr val="accent1"/>
                </a:solidFill>
              </a:rPr>
              <a:t> dal 12 </a:t>
            </a:r>
            <a:r>
              <a:rPr lang="en-US" sz="1800" dirty="0" err="1">
                <a:solidFill>
                  <a:schemeClr val="accent1"/>
                </a:solidFill>
              </a:rPr>
              <a:t>aprile</a:t>
            </a:r>
            <a:r>
              <a:rPr lang="en-US" sz="1800" dirty="0">
                <a:solidFill>
                  <a:schemeClr val="accent1"/>
                </a:solidFill>
              </a:rPr>
              <a:t> 2014.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accent1"/>
                </a:solidFill>
              </a:rPr>
              <a:t>Il </a:t>
            </a:r>
            <a:r>
              <a:rPr lang="en-US" sz="1800" dirty="0" err="1">
                <a:solidFill>
                  <a:schemeClr val="accent1"/>
                </a:solidFill>
              </a:rPr>
              <a:t>d.lgs</a:t>
            </a:r>
            <a:r>
              <a:rPr lang="en-US" sz="1800" dirty="0">
                <a:solidFill>
                  <a:schemeClr val="accent1"/>
                </a:solidFill>
              </a:rPr>
              <a:t>. 49/2014 </a:t>
            </a:r>
            <a:r>
              <a:rPr lang="en-US" sz="1800" dirty="0" err="1">
                <a:solidFill>
                  <a:schemeClr val="accent1"/>
                </a:solidFill>
              </a:rPr>
              <a:t>stabilisce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misure</a:t>
            </a:r>
            <a:r>
              <a:rPr lang="en-US" sz="1800" dirty="0">
                <a:solidFill>
                  <a:schemeClr val="accent1"/>
                </a:solidFill>
              </a:rPr>
              <a:t> e procedure volte a </a:t>
            </a:r>
            <a:r>
              <a:rPr lang="en-US" sz="1800" dirty="0" err="1">
                <a:solidFill>
                  <a:schemeClr val="accent1"/>
                </a:solidFill>
              </a:rPr>
              <a:t>proteggere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l’ambiente</a:t>
            </a:r>
            <a:r>
              <a:rPr lang="en-US" sz="1800" dirty="0">
                <a:solidFill>
                  <a:schemeClr val="accent1"/>
                </a:solidFill>
              </a:rPr>
              <a:t> e la salute </a:t>
            </a:r>
            <a:r>
              <a:rPr lang="en-US" sz="1800" dirty="0" err="1">
                <a:solidFill>
                  <a:schemeClr val="accent1"/>
                </a:solidFill>
              </a:rPr>
              <a:t>umana</a:t>
            </a:r>
            <a:r>
              <a:rPr lang="en-US" sz="1800" dirty="0">
                <a:solidFill>
                  <a:schemeClr val="accent1"/>
                </a:solidFill>
              </a:rPr>
              <a:t>:</a:t>
            </a:r>
          </a:p>
          <a:p>
            <a:r>
              <a:rPr lang="en-US" sz="1800" dirty="0" err="1">
                <a:solidFill>
                  <a:schemeClr val="accent1"/>
                </a:solidFill>
              </a:rPr>
              <a:t>prevenendo</a:t>
            </a:r>
            <a:r>
              <a:rPr lang="en-US" sz="1800" dirty="0">
                <a:solidFill>
                  <a:schemeClr val="accent1"/>
                </a:solidFill>
              </a:rPr>
              <a:t> o </a:t>
            </a:r>
            <a:r>
              <a:rPr lang="en-US" sz="1800" dirty="0" err="1">
                <a:solidFill>
                  <a:schemeClr val="accent1"/>
                </a:solidFill>
              </a:rPr>
              <a:t>riducendo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gli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impatti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negativi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derivanti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dalla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progettazione</a:t>
            </a:r>
            <a:r>
              <a:rPr lang="en-US" sz="1800" dirty="0">
                <a:solidFill>
                  <a:schemeClr val="accent1"/>
                </a:solidFill>
              </a:rPr>
              <a:t> e </a:t>
            </a:r>
            <a:r>
              <a:rPr lang="en-US" sz="1800" dirty="0" err="1">
                <a:solidFill>
                  <a:schemeClr val="accent1"/>
                </a:solidFill>
              </a:rPr>
              <a:t>dalla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produzione</a:t>
            </a:r>
            <a:r>
              <a:rPr lang="en-US" sz="1800" dirty="0">
                <a:solidFill>
                  <a:schemeClr val="accent1"/>
                </a:solidFill>
              </a:rPr>
              <a:t> delle </a:t>
            </a:r>
            <a:r>
              <a:rPr lang="en-US" sz="1800" dirty="0" err="1">
                <a:solidFill>
                  <a:schemeClr val="accent1"/>
                </a:solidFill>
              </a:rPr>
              <a:t>apparecchiature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elettriche</a:t>
            </a:r>
            <a:r>
              <a:rPr lang="en-US" sz="1800" dirty="0">
                <a:solidFill>
                  <a:schemeClr val="accent1"/>
                </a:solidFill>
              </a:rPr>
              <a:t> ed </a:t>
            </a:r>
            <a:r>
              <a:rPr lang="en-US" sz="1800" dirty="0" err="1">
                <a:solidFill>
                  <a:schemeClr val="accent1"/>
                </a:solidFill>
              </a:rPr>
              <a:t>elettroniche</a:t>
            </a:r>
            <a:r>
              <a:rPr lang="en-US" sz="1800" dirty="0">
                <a:solidFill>
                  <a:schemeClr val="accent1"/>
                </a:solidFill>
              </a:rPr>
              <a:t> e </a:t>
            </a:r>
            <a:r>
              <a:rPr lang="en-US" sz="1800" dirty="0" err="1">
                <a:solidFill>
                  <a:schemeClr val="accent1"/>
                </a:solidFill>
              </a:rPr>
              <a:t>dalla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produzione</a:t>
            </a:r>
            <a:r>
              <a:rPr lang="en-US" sz="1800" dirty="0">
                <a:solidFill>
                  <a:schemeClr val="accent1"/>
                </a:solidFill>
              </a:rPr>
              <a:t> e </a:t>
            </a:r>
            <a:r>
              <a:rPr lang="en-US" sz="1800" dirty="0" err="1">
                <a:solidFill>
                  <a:schemeClr val="accent1"/>
                </a:solidFill>
              </a:rPr>
              <a:t>gestione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relativi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rifiuti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accent1"/>
                </a:solidFill>
              </a:rPr>
              <a:t>riducendo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gli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impatti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negativi</a:t>
            </a:r>
            <a:r>
              <a:rPr lang="en-US" sz="1800" dirty="0">
                <a:solidFill>
                  <a:schemeClr val="accent1"/>
                </a:solidFill>
              </a:rPr>
              <a:t> e </a:t>
            </a:r>
            <a:r>
              <a:rPr lang="en-US" sz="1800" dirty="0" err="1">
                <a:solidFill>
                  <a:schemeClr val="accent1"/>
                </a:solidFill>
              </a:rPr>
              <a:t>migliorando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l’efficacia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dell'uso</a:t>
            </a:r>
            <a:r>
              <a:rPr lang="en-US" sz="1800" dirty="0">
                <a:solidFill>
                  <a:schemeClr val="accent1"/>
                </a:solidFill>
              </a:rPr>
              <a:t> delle </a:t>
            </a:r>
            <a:r>
              <a:rPr lang="en-US" sz="1800" dirty="0" err="1">
                <a:solidFill>
                  <a:schemeClr val="accent1"/>
                </a:solidFill>
              </a:rPr>
              <a:t>risorse</a:t>
            </a:r>
            <a:r>
              <a:rPr lang="en-US" sz="1800" dirty="0">
                <a:solidFill>
                  <a:schemeClr val="accent1"/>
                </a:solidFill>
              </a:rPr>
              <a:t>, in </a:t>
            </a:r>
            <a:r>
              <a:rPr lang="en-US" sz="1800" dirty="0" err="1">
                <a:solidFill>
                  <a:schemeClr val="accent1"/>
                </a:solidFill>
              </a:rPr>
              <a:t>applicazione</a:t>
            </a:r>
            <a:r>
              <a:rPr lang="en-US" sz="1800" dirty="0">
                <a:solidFill>
                  <a:schemeClr val="accent1"/>
                </a:solidFill>
              </a:rPr>
              <a:t> ai </a:t>
            </a:r>
            <a:r>
              <a:rPr lang="en-US" sz="1800" dirty="0" err="1">
                <a:solidFill>
                  <a:schemeClr val="accent1"/>
                </a:solidFill>
              </a:rPr>
              <a:t>principi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della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responsabilità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estesa</a:t>
            </a:r>
            <a:r>
              <a:rPr lang="en-US" sz="1800" dirty="0">
                <a:solidFill>
                  <a:schemeClr val="accent1"/>
                </a:solidFill>
              </a:rPr>
              <a:t> del </a:t>
            </a:r>
            <a:r>
              <a:rPr lang="en-US" sz="1800" dirty="0" err="1">
                <a:solidFill>
                  <a:schemeClr val="accent1"/>
                </a:solidFill>
              </a:rPr>
              <a:t>produttore</a:t>
            </a:r>
            <a:r>
              <a:rPr lang="en-US" sz="1800" dirty="0">
                <a:solidFill>
                  <a:schemeClr val="accent1"/>
                </a:solidFill>
              </a:rPr>
              <a:t>, chi </a:t>
            </a:r>
            <a:r>
              <a:rPr lang="en-US" sz="1800" dirty="0" err="1">
                <a:solidFill>
                  <a:schemeClr val="accent1"/>
                </a:solidFill>
              </a:rPr>
              <a:t>inquina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paga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prevenzione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riutilizzo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preparazione</a:t>
            </a:r>
            <a:r>
              <a:rPr lang="en-US" sz="1800" dirty="0">
                <a:solidFill>
                  <a:schemeClr val="accent1"/>
                </a:solidFill>
              </a:rPr>
              <a:t> per il </a:t>
            </a:r>
            <a:r>
              <a:rPr lang="en-US" sz="1800" dirty="0" err="1">
                <a:solidFill>
                  <a:schemeClr val="accent1"/>
                </a:solidFill>
              </a:rPr>
              <a:t>riutilizzo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riciclaggio</a:t>
            </a:r>
            <a:r>
              <a:rPr lang="en-US" sz="1800" dirty="0">
                <a:solidFill>
                  <a:schemeClr val="accent1"/>
                </a:solidFill>
              </a:rPr>
              <a:t>, </a:t>
            </a:r>
            <a:r>
              <a:rPr lang="en-US" sz="1800" dirty="0" err="1">
                <a:solidFill>
                  <a:schemeClr val="accent1"/>
                </a:solidFill>
              </a:rPr>
              <a:t>recupero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</a:p>
          <a:p>
            <a:pPr marL="0"/>
            <a:endParaRPr lang="en-US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800" dirty="0" err="1">
                <a:solidFill>
                  <a:schemeClr val="accent1"/>
                </a:solidFill>
              </a:rPr>
              <a:t>Altri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importanti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atti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normativi</a:t>
            </a:r>
            <a:r>
              <a:rPr lang="en-US" sz="1800" dirty="0">
                <a:solidFill>
                  <a:schemeClr val="accent1"/>
                </a:solidFill>
              </a:rPr>
              <a:t> del </a:t>
            </a:r>
            <a:r>
              <a:rPr lang="en-US" sz="1800" dirty="0" err="1">
                <a:solidFill>
                  <a:schemeClr val="accent1"/>
                </a:solidFill>
              </a:rPr>
              <a:t>settore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sono</a:t>
            </a:r>
            <a:r>
              <a:rPr lang="en-US" sz="1800" dirty="0">
                <a:solidFill>
                  <a:schemeClr val="accent1"/>
                </a:solidFill>
              </a:rPr>
              <a:t>:</a:t>
            </a:r>
          </a:p>
          <a:p>
            <a:pPr marL="285750"/>
            <a:r>
              <a:rPr lang="en-US" sz="1800" dirty="0">
                <a:solidFill>
                  <a:schemeClr val="accent1"/>
                </a:solidFill>
              </a:rPr>
              <a:t>DM 185/07: </a:t>
            </a:r>
            <a:r>
              <a:rPr lang="en-US" sz="1800" dirty="0" err="1">
                <a:solidFill>
                  <a:schemeClr val="accent1"/>
                </a:solidFill>
              </a:rPr>
              <a:t>istituisce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gli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organi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gestionali</a:t>
            </a:r>
            <a:r>
              <a:rPr lang="en-US" sz="1800" dirty="0">
                <a:solidFill>
                  <a:schemeClr val="accent1"/>
                </a:solidFill>
              </a:rPr>
              <a:t> del </a:t>
            </a:r>
            <a:r>
              <a:rPr lang="en-US" sz="1800" dirty="0" err="1">
                <a:solidFill>
                  <a:schemeClr val="accent1"/>
                </a:solidFill>
              </a:rPr>
              <a:t>sistema</a:t>
            </a:r>
            <a:r>
              <a:rPr lang="en-US" sz="1800" dirty="0">
                <a:solidFill>
                  <a:schemeClr val="accent1"/>
                </a:solidFill>
              </a:rPr>
              <a:t> RAEE e </a:t>
            </a:r>
            <a:r>
              <a:rPr lang="en-US" sz="1800" dirty="0" err="1">
                <a:solidFill>
                  <a:schemeClr val="accent1"/>
                </a:solidFill>
              </a:rPr>
              <a:t>definisce</a:t>
            </a:r>
            <a:r>
              <a:rPr lang="en-US" sz="1800" dirty="0">
                <a:solidFill>
                  <a:schemeClr val="accent1"/>
                </a:solidFill>
              </a:rPr>
              <a:t> i </a:t>
            </a:r>
            <a:r>
              <a:rPr lang="en-US" sz="1800" dirty="0" err="1">
                <a:solidFill>
                  <a:schemeClr val="accent1"/>
                </a:solidFill>
              </a:rPr>
              <a:t>raggruppamenti</a:t>
            </a:r>
            <a:endParaRPr lang="en-US" sz="1800" dirty="0">
              <a:solidFill>
                <a:schemeClr val="accent1"/>
              </a:solidFill>
            </a:endParaRPr>
          </a:p>
          <a:p>
            <a:pPr marL="285750"/>
            <a:r>
              <a:rPr lang="en-US" sz="1800" dirty="0">
                <a:solidFill>
                  <a:schemeClr val="accent1"/>
                </a:solidFill>
              </a:rPr>
              <a:t>DM 65/2010: </a:t>
            </a:r>
            <a:r>
              <a:rPr lang="en-US" sz="1800" dirty="0" err="1">
                <a:solidFill>
                  <a:schemeClr val="accent1"/>
                </a:solidFill>
              </a:rPr>
              <a:t>definisce</a:t>
            </a:r>
            <a:r>
              <a:rPr lang="en-US" sz="1800" dirty="0">
                <a:solidFill>
                  <a:schemeClr val="accent1"/>
                </a:solidFill>
              </a:rPr>
              <a:t> le </a:t>
            </a:r>
            <a:r>
              <a:rPr lang="en-US" sz="1800" dirty="0" err="1">
                <a:solidFill>
                  <a:schemeClr val="accent1"/>
                </a:solidFill>
              </a:rPr>
              <a:t>modalità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semplificate</a:t>
            </a:r>
            <a:r>
              <a:rPr lang="en-US" sz="1800" dirty="0">
                <a:solidFill>
                  <a:schemeClr val="accent1"/>
                </a:solidFill>
              </a:rPr>
              <a:t> per la </a:t>
            </a:r>
            <a:r>
              <a:rPr lang="en-US" sz="1800" dirty="0" err="1">
                <a:solidFill>
                  <a:schemeClr val="accent1"/>
                </a:solidFill>
              </a:rPr>
              <a:t>gestione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dei</a:t>
            </a:r>
            <a:r>
              <a:rPr lang="en-US" sz="1800" dirty="0">
                <a:solidFill>
                  <a:schemeClr val="accent1"/>
                </a:solidFill>
              </a:rPr>
              <a:t> RAEE </a:t>
            </a:r>
            <a:r>
              <a:rPr lang="en-US" sz="1800" dirty="0" err="1">
                <a:solidFill>
                  <a:schemeClr val="accent1"/>
                </a:solidFill>
              </a:rPr>
              <a:t>raccolti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dalla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distribuzione</a:t>
            </a:r>
            <a:endParaRPr lang="en-US" sz="1800" dirty="0">
              <a:solidFill>
                <a:schemeClr val="accent1"/>
              </a:solidFill>
            </a:endParaRPr>
          </a:p>
          <a:p>
            <a:pPr marL="285750"/>
            <a:r>
              <a:rPr lang="en-US" sz="1800" dirty="0">
                <a:solidFill>
                  <a:schemeClr val="accent1"/>
                </a:solidFill>
              </a:rPr>
              <a:t>DM 121/2016: </a:t>
            </a:r>
            <a:r>
              <a:rPr lang="en-US" sz="1800" dirty="0" err="1">
                <a:solidFill>
                  <a:schemeClr val="accent1"/>
                </a:solidFill>
              </a:rPr>
              <a:t>definisce</a:t>
            </a:r>
            <a:r>
              <a:rPr lang="en-US" sz="1800" dirty="0">
                <a:solidFill>
                  <a:schemeClr val="accent1"/>
                </a:solidFill>
              </a:rPr>
              <a:t> le </a:t>
            </a:r>
            <a:r>
              <a:rPr lang="en-US" sz="1800" dirty="0" err="1">
                <a:solidFill>
                  <a:schemeClr val="accent1"/>
                </a:solidFill>
              </a:rPr>
              <a:t>modalità</a:t>
            </a:r>
            <a:r>
              <a:rPr lang="en-US" sz="1800" dirty="0">
                <a:solidFill>
                  <a:schemeClr val="accent1"/>
                </a:solidFill>
              </a:rPr>
              <a:t> per la </a:t>
            </a:r>
            <a:r>
              <a:rPr lang="en-US" sz="1800" dirty="0" err="1">
                <a:solidFill>
                  <a:schemeClr val="accent1"/>
                </a:solidFill>
              </a:rPr>
              <a:t>gestione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dei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piccolissimi</a:t>
            </a:r>
            <a:r>
              <a:rPr lang="en-US" sz="1800" dirty="0">
                <a:solidFill>
                  <a:schemeClr val="accent1"/>
                </a:solidFill>
              </a:rPr>
              <a:t> RAEE </a:t>
            </a:r>
            <a:r>
              <a:rPr lang="en-US" sz="1800" dirty="0" err="1">
                <a:solidFill>
                  <a:schemeClr val="accent1"/>
                </a:solidFill>
              </a:rPr>
              <a:t>raccolti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dalla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  <a:r>
              <a:rPr lang="en-US" sz="1800" dirty="0" err="1">
                <a:solidFill>
                  <a:schemeClr val="accent1"/>
                </a:solidFill>
              </a:rPr>
              <a:t>distribuzione</a:t>
            </a:r>
            <a:endParaRPr lang="en-US" sz="1800" dirty="0">
              <a:solidFill>
                <a:schemeClr val="accent1"/>
              </a:solidFill>
            </a:endParaRPr>
          </a:p>
        </p:txBody>
      </p:sp>
      <p:pic>
        <p:nvPicPr>
          <p:cNvPr id="11" name="Immagine 10" descr="Immagine che contiene testo&#10;&#10;Descrizione generata automaticamente">
            <a:extLst>
              <a:ext uri="{FF2B5EF4-FFF2-40B4-BE49-F238E27FC236}">
                <a16:creationId xmlns:a16="http://schemas.microsoft.com/office/drawing/2014/main" id="{4C84CCC2-5776-4837-8B08-0EBC93811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7629" r="19959"/>
          <a:stretch/>
        </p:blipFill>
        <p:spPr>
          <a:xfrm>
            <a:off x="415637" y="689967"/>
            <a:ext cx="3848792" cy="5694008"/>
          </a:xfrm>
          <a:prstGeom prst="rect">
            <a:avLst/>
          </a:prstGeom>
          <a:effectLst/>
        </p:spPr>
      </p:pic>
      <p:pic>
        <p:nvPicPr>
          <p:cNvPr id="13" name="Immagine 12" descr="Immagine che contiene testo&#10;&#10;Descrizione generata automaticamente">
            <a:extLst>
              <a:ext uri="{FF2B5EF4-FFF2-40B4-BE49-F238E27FC236}">
                <a16:creationId xmlns:a16="http://schemas.microsoft.com/office/drawing/2014/main" id="{018EF845-9ACE-4A34-929A-4521085D75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0660619" y="4489071"/>
            <a:ext cx="891304" cy="64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323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12AFB86-FDD3-4886-9E3B-954979ED1A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3325115"/>
              </p:ext>
            </p:extLst>
          </p:nvPr>
        </p:nvGraphicFramePr>
        <p:xfrm>
          <a:off x="1942192" y="1516242"/>
          <a:ext cx="8307615" cy="47837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C9FC0FD5-F243-4FC5-A851-64B5FAA1A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it-IT" dirty="0"/>
              <a:t>Definizioni</a:t>
            </a:r>
            <a:endParaRPr lang="en-US" dirty="0"/>
          </a:p>
        </p:txBody>
      </p:sp>
      <p:pic>
        <p:nvPicPr>
          <p:cNvPr id="8" name="Elemento grafico 7" descr="Avviso con riempimento a tinta unita">
            <a:extLst>
              <a:ext uri="{FF2B5EF4-FFF2-40B4-BE49-F238E27FC236}">
                <a16:creationId xmlns:a16="http://schemas.microsoft.com/office/drawing/2014/main" id="{234437CB-2A72-43EE-859B-6C88822531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099848" y="4929352"/>
            <a:ext cx="533399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8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Chi sono i Produttori di AEE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299260" y="1315613"/>
            <a:ext cx="873517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dirty="0">
                <a:solidFill>
                  <a:schemeClr val="accent1"/>
                </a:solidFill>
              </a:rPr>
              <a:t>I produttori di Apparecchiature Elettriche ed Elettroniche sono le persone fisiche o  giuridiche che, qualunque sia la tecnica di vendita utilizzata, compresa</a:t>
            </a:r>
          </a:p>
          <a:p>
            <a:pPr algn="l"/>
            <a:r>
              <a:rPr lang="it-IT" sz="2000" dirty="0">
                <a:solidFill>
                  <a:schemeClr val="accent1"/>
                </a:solidFill>
              </a:rPr>
              <a:t>la comunicazione a distanza:</a:t>
            </a:r>
          </a:p>
          <a:p>
            <a:pPr algn="l"/>
            <a:r>
              <a:rPr lang="it-IT" sz="2000" dirty="0">
                <a:solidFill>
                  <a:schemeClr val="accent1"/>
                </a:solidFill>
              </a:rPr>
              <a:t>1) è stabilita nel territorio nazionale e fabbrica AEE recanti il suo nome o marchio di fabbrica oppure commissiona la progettazione o la fabbricazione di AEE</a:t>
            </a:r>
          </a:p>
          <a:p>
            <a:pPr algn="l"/>
            <a:r>
              <a:rPr lang="it-IT" sz="2000" dirty="0">
                <a:solidFill>
                  <a:schemeClr val="accent1"/>
                </a:solidFill>
              </a:rPr>
              <a:t>e le commercializza sul mercato nazionale apponendovi il proprio nome o marchio di fabbrica;</a:t>
            </a:r>
          </a:p>
          <a:p>
            <a:pPr algn="l"/>
            <a:r>
              <a:rPr lang="it-IT" sz="2000" dirty="0">
                <a:solidFill>
                  <a:schemeClr val="accent1"/>
                </a:solidFill>
              </a:rPr>
              <a:t>2) è stabilita nel territorio nazionale e rivende sul mercato nazionale, con il suo nome o marchio di fabbrica, apparecchiature prodotte da altri fornitori; il rivenditore non viene considerato ‘produttore’, se l’apparecchiatura reca il marchio del produttore a norma del numero 1);</a:t>
            </a:r>
          </a:p>
          <a:p>
            <a:pPr algn="l"/>
            <a:r>
              <a:rPr lang="it-IT" sz="2000" dirty="0">
                <a:solidFill>
                  <a:schemeClr val="accent1"/>
                </a:solidFill>
              </a:rPr>
              <a:t>3) è stabilita nel territorio nazionale ed immette sul mercato nazionale, nell’ambito di un’attività professionale, AEE di un Paese terzo o di un altro Stato membro</a:t>
            </a:r>
          </a:p>
          <a:p>
            <a:pPr algn="l"/>
            <a:r>
              <a:rPr lang="it-IT" sz="2000" dirty="0">
                <a:solidFill>
                  <a:schemeClr val="accent1"/>
                </a:solidFill>
              </a:rPr>
              <a:t>dell’Unione europea;</a:t>
            </a:r>
          </a:p>
          <a:p>
            <a:pPr algn="l"/>
            <a:r>
              <a:rPr lang="it-IT" sz="2000" dirty="0">
                <a:solidFill>
                  <a:schemeClr val="accent1"/>
                </a:solidFill>
              </a:rPr>
              <a:t>4) è stabilita in un altro Stato membro dell’Unione europea o in un paese terzo e vende sul mercato nazionale AEE mediante tecniche di comunicazione a distanza direttamente a nuclei domestici o a utilizzatori diversi dai nuclei domestici;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F1393331-977B-4AF4-BCDE-2063C4442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28" y="876300"/>
            <a:ext cx="4325471" cy="367665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689C3FE-B465-4E20-BB09-EBBE8316C25D}"/>
              </a:ext>
            </a:extLst>
          </p:cNvPr>
          <p:cNvSpPr txBox="1"/>
          <p:nvPr/>
        </p:nvSpPr>
        <p:spPr>
          <a:xfrm>
            <a:off x="9168938" y="5286895"/>
            <a:ext cx="2801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latin typeface="Berlin Sans FB Demi" panose="020E0802020502020306" pitchFamily="34" charset="0"/>
              </a:rPr>
              <a:t>IMMETTE SUL MERCATO!</a:t>
            </a:r>
          </a:p>
        </p:txBody>
      </p:sp>
    </p:spTree>
    <p:extLst>
      <p:ext uri="{BB962C8B-B14F-4D97-AF65-F5344CB8AC3E}">
        <p14:creationId xmlns:p14="http://schemas.microsoft.com/office/powerpoint/2010/main" val="398147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Obblighi dei Produttori di AEE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498765" y="1581621"/>
            <a:ext cx="8735176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it-IT" sz="2000" dirty="0">
                <a:solidFill>
                  <a:schemeClr val="accent1"/>
                </a:solidFill>
              </a:rPr>
              <a:t>1. I produttori devono conseguire gli obiettivi minimi di recupero e di riciclaggio dell’Allegato V.</a:t>
            </a:r>
          </a:p>
          <a:p>
            <a:pPr algn="l"/>
            <a:endParaRPr lang="it-IT" sz="2000" dirty="0">
              <a:solidFill>
                <a:schemeClr val="accent1"/>
              </a:solidFill>
            </a:endParaRPr>
          </a:p>
          <a:p>
            <a:pPr algn="l"/>
            <a:r>
              <a:rPr lang="it-IT" sz="2000" dirty="0">
                <a:solidFill>
                  <a:schemeClr val="accent1"/>
                </a:solidFill>
              </a:rPr>
              <a:t>2. I produttori adempiono ai propri obblighi mediante sistemi di gestione individuali o collettivi, operanti in modo uniforme sull’intero territorio nazionale.</a:t>
            </a:r>
          </a:p>
          <a:p>
            <a:pPr algn="l"/>
            <a:endParaRPr lang="it-IT" sz="2000" dirty="0">
              <a:solidFill>
                <a:schemeClr val="accent1"/>
              </a:solidFill>
            </a:endParaRPr>
          </a:p>
          <a:p>
            <a:pPr algn="l"/>
            <a:r>
              <a:rPr lang="it-IT" sz="2000" dirty="0">
                <a:solidFill>
                  <a:schemeClr val="accent1"/>
                </a:solidFill>
              </a:rPr>
              <a:t>3. I produttori di AEE determinano annualmente e comunicano al Ministero della transizione ecologica l’ammontare del contributo necessario per adempiere, nell’anno solare di riferimento, agli obblighi di raccolta, trattamento, recupero e smaltimento imposti dal presente decreto legislativo, in misura tale da non superare la migliore stima dei costi effettivamente sostenuti.  </a:t>
            </a:r>
          </a:p>
          <a:p>
            <a:pPr algn="l"/>
            <a:endParaRPr lang="it-IT" sz="2000" dirty="0">
              <a:solidFill>
                <a:schemeClr val="accent1"/>
              </a:solidFill>
            </a:endParaRPr>
          </a:p>
          <a:p>
            <a:pPr algn="l"/>
            <a:r>
              <a:rPr lang="it-IT" sz="2000" dirty="0">
                <a:solidFill>
                  <a:schemeClr val="accent1"/>
                </a:solidFill>
              </a:rPr>
              <a:t>Il produttore, al momento della messa a disposizione sul mercato nazionale di un’AEE, può applicare sul prezzo di vendita della stessa il contributo, indicandolo separatamente nelle proprie fatture di vendita ai distributori.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8E581CD-973E-4768-ADA4-8495D5A84E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3941" y="1570507"/>
            <a:ext cx="2797136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24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Produttori AEE domestiche: obblighi e diritti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299259" y="1215861"/>
            <a:ext cx="893468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it-IT" dirty="0">
                <a:solidFill>
                  <a:schemeClr val="accent1"/>
                </a:solidFill>
              </a:rPr>
              <a:t>Ogni Produttore di AEE domestiche deve:</a:t>
            </a: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1. Per i RAEE storici il finanziamento delle operazioni di ritiro e di trasporto dei RAEE domestici conferiti nei centri di raccolta, nonché delle operazioni di trattamento adeguato, di recupero e di smaltimento ambientalmente compatibile dei medesimi, è a carico dei produttori presenti sul mercato nello stesso anno in cui si verificano i rispettivi costi, in proporzione alla rispettiva quota di mercato, calcolata in base al peso delle AEE immesse sul  mercato per ciascun tipo di apparecchiatura o per ciascun raggruppamento, nell’anno solare di riferimento.</a:t>
            </a:r>
          </a:p>
          <a:p>
            <a:pPr marR="0" algn="ctr"/>
            <a:r>
              <a:rPr lang="it-IT" dirty="0">
                <a:solidFill>
                  <a:schemeClr val="accent1"/>
                </a:solidFill>
              </a:rPr>
              <a:t>E</a:t>
            </a: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2) Per i RAEE derivanti da AEE immesse sul mercato dopo il 31 dicembre 2010, il finanziamento delle operazioni di ritiro e di trasporto dei RAEE domestici conferiti nei centri di raccolta, nonché delle operazioni di trattamento adeguato, di recupero e di smaltimento ambientalmente  compatibile dei medesimi, è a carico dei produttori presenti sul mercato nell’anno in cui si verificano i rispettivi costi, che possono adempiere in base alle seguenti modalità: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a) individualmente, con riferimento ai soli RAEE derivanti dal consumo delle proprie AEE;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b) mediante un sistema collettivo, in proporzione alla rispettiva quota di mercato, calcolata in base al peso delle AEE immesse sul mercato per ciascun tipo di apparecchiatura o per ciascun raggruppamento, nell’anno solare di riferimento.</a:t>
            </a:r>
          </a:p>
        </p:txBody>
      </p:sp>
      <p:pic>
        <p:nvPicPr>
          <p:cNvPr id="1028" name="Picture 4" descr="🏠 Casa Emoji">
            <a:extLst>
              <a:ext uri="{FF2B5EF4-FFF2-40B4-BE49-F238E27FC236}">
                <a16:creationId xmlns:a16="http://schemas.microsoft.com/office/drawing/2014/main" id="{30F994B6-2FAC-46CD-8A21-472F9D5C8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9591" y="1690688"/>
            <a:ext cx="234315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340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Produttori AEE professionali: obblighi e diritti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838200" y="1581621"/>
            <a:ext cx="7987864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it-IT" dirty="0">
                <a:solidFill>
                  <a:schemeClr val="accent1"/>
                </a:solidFill>
              </a:rPr>
              <a:t>Ogni Produttore di AEE professionali deve:</a:t>
            </a: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Finanziare la gestione dei RAEE professionali originati da AEE immesse sul mercato prima del 31 dicembre 2010 solo se vende una nuova AEE in sostituzione</a:t>
            </a:r>
          </a:p>
          <a:p>
            <a:pPr marL="285750" marR="0" indent="-285750" algn="just">
              <a:buFont typeface="Arial" panose="020B0604020202020204" pitchFamily="34" charset="0"/>
              <a:buChar char="•"/>
            </a:pPr>
            <a:r>
              <a:rPr lang="it-IT" dirty="0">
                <a:solidFill>
                  <a:schemeClr val="accent1"/>
                </a:solidFill>
              </a:rPr>
              <a:t>Finanziare la gestione dei RAEE professionali originati da AEE immesse sul mercato dopo il 31 dicembre 2010 anche se non vende nulla</a:t>
            </a:r>
          </a:p>
          <a:p>
            <a:endParaRPr lang="it-IT" dirty="0">
              <a:solidFill>
                <a:schemeClr val="accent1"/>
              </a:solidFill>
            </a:endParaRPr>
          </a:p>
          <a:p>
            <a:pPr marR="20380" algn="just"/>
            <a:r>
              <a:rPr lang="it-IT" dirty="0">
                <a:solidFill>
                  <a:schemeClr val="accent1"/>
                </a:solidFill>
              </a:rPr>
              <a:t>Il Produttore può sottoscrivere accordi volontari con i Clienti professionali per prevedere modalità alternative di finanziamento della gestione dei RAEE professionali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D3F9C07-E53B-4327-9123-6750A6687592}"/>
              </a:ext>
            </a:extLst>
          </p:cNvPr>
          <p:cNvSpPr txBox="1"/>
          <p:nvPr/>
        </p:nvSpPr>
        <p:spPr>
          <a:xfrm>
            <a:off x="4000500" y="4362306"/>
            <a:ext cx="7171996" cy="22006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it-IT" sz="11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Ogni Produttore di AEE professionali, inoltre, deve individualmente o attraverso il Sistema Collettivo cui aderisce, organizzare e gestire sistemi di raccolta differenziata dei RAEE professionali, sostenendone i relativi costi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Per la raccolta dei RAEE professionali può avvalersi delle strutture pubbliche (isole ecologiche) previa convenzione con il Comune interessato, con oneri a proprio carico.</a:t>
            </a:r>
          </a:p>
          <a:p>
            <a:endParaRPr lang="it-IT" sz="1800" b="0" i="0" u="none" strike="noStrike" baseline="0" dirty="0">
              <a:latin typeface="Calibri" panose="020F0502020204030204" pitchFamily="34" charset="0"/>
            </a:endParaRPr>
          </a:p>
        </p:txBody>
      </p:sp>
      <p:pic>
        <p:nvPicPr>
          <p:cNvPr id="6" name="Picture 2" descr="Nozione del reddito d&amp;#39;impresa">
            <a:extLst>
              <a:ext uri="{FF2B5EF4-FFF2-40B4-BE49-F238E27FC236}">
                <a16:creationId xmlns:a16="http://schemas.microsoft.com/office/drawing/2014/main" id="{020DF74A-405B-44E0-AB29-0DD0960183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8" y="4492852"/>
            <a:ext cx="3164378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1019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Garanzie finanziarie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838200" y="1581621"/>
            <a:ext cx="5343525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it-IT" dirty="0">
                <a:solidFill>
                  <a:schemeClr val="accent1"/>
                </a:solidFill>
              </a:rPr>
              <a:t>1. Il produttore, nel momento in cui immette un’AEE sul mercato, presta adeguata garanzia finanziaria. La garanzia è prestata dal singolo produttore, nel caso in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cui adempia ai propri obblighi individualmente, oppure dal sistema collettivo cui il produttore aderisce, secondo quanto previsto dall’articolo 1 della legge 10 giugno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1982, n. 348, e secondo modalità equivalenti definite entro sei mesi dalla data di entrata in vigore del presente decreto legislativo dal Ministro dell’ambiente e della tutela del territorio e del mare, di concerto con i Ministri dello sviluppo economico e dell’economia e delle finanze.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222F2D1-7DDA-44BC-A53E-8F60C83085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6" t="11806" r="17813"/>
          <a:stretch/>
        </p:blipFill>
        <p:spPr>
          <a:xfrm>
            <a:off x="6343650" y="1581621"/>
            <a:ext cx="5219700" cy="320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2783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Informazioni agli utilizzatori</a:t>
            </a:r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196372AE-F78D-49DE-BFCB-7369633B5312}"/>
              </a:ext>
            </a:extLst>
          </p:cNvPr>
          <p:cNvSpPr txBox="1"/>
          <p:nvPr/>
        </p:nvSpPr>
        <p:spPr>
          <a:xfrm>
            <a:off x="340822" y="1581621"/>
            <a:ext cx="6749934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just"/>
            <a:r>
              <a:rPr lang="it-IT" dirty="0">
                <a:solidFill>
                  <a:schemeClr val="accent1"/>
                </a:solidFill>
              </a:rPr>
              <a:t>1. Il produttore di AEE fornisce, all’interno delle istruzioni per l’uso delle stesse, adeguate informazioni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concernenti: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a) l’obbligo di non smaltire i RAEE come rifiuti urbani misti e di effettuare, per detti rifiuti, la raccolta differenziata;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b) i sistemi di ritiro o di raccolta dei RAEE, nonché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la possibilità e le modalità di consegna al distributore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del RAEE equivalente all’atto dell’acquisto di una nuova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AEE ai sensi dell’articolo 11, comma 1, o di conferimento gratuito senza alcun obbligo di acquisto per i RAEE di piccolissime dimensioni ai sensi dell’articolo 11, comma 3;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c) gli effetti potenziali sull’ambiente e sulla salute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umana dovuti alla eventuale presenza di sostanze pericolose nelle apparecchiature elettriche ed elettroniche e ad una scorretta gestione delle stesse;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d) il ruolo degli acquirenti nel contribuire al riutilizzo,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al riciclaggio e ad altre forme di recupero dei RAEE;</a:t>
            </a:r>
          </a:p>
          <a:p>
            <a:pPr marR="0" algn="just"/>
            <a:r>
              <a:rPr lang="it-IT" dirty="0">
                <a:solidFill>
                  <a:schemeClr val="accent1"/>
                </a:solidFill>
              </a:rPr>
              <a:t>e) il significato del simbolo riportato all’Allegato IX.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631C073-DEE2-4E5B-9667-A60D53AC4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6392" y="1874346"/>
            <a:ext cx="3773633" cy="269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2764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63B0C7564CC744BA796A74AF10AFF40" ma:contentTypeVersion="11" ma:contentTypeDescription="Creare un nuovo documento." ma:contentTypeScope="" ma:versionID="c075f4b3b16facb77bf4f0d6898277a3">
  <xsd:schema xmlns:xsd="http://www.w3.org/2001/XMLSchema" xmlns:xs="http://www.w3.org/2001/XMLSchema" xmlns:p="http://schemas.microsoft.com/office/2006/metadata/properties" xmlns:ns2="4624533b-016e-4bda-815a-9e7f9f741294" xmlns:ns3="4ffcd23f-fabe-4697-a800-b91f003ea5fe" targetNamespace="http://schemas.microsoft.com/office/2006/metadata/properties" ma:root="true" ma:fieldsID="fc27f800f9cc1d13fe339ac0a7f017dd" ns2:_="" ns3:_="">
    <xsd:import namespace="4624533b-016e-4bda-815a-9e7f9f741294"/>
    <xsd:import namespace="4ffcd23f-fabe-4697-a800-b91f003ea5f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EventHashCode" minOccurs="0"/>
                <xsd:element ref="ns3:MediaServiceGenerationTime" minOccurs="0"/>
                <xsd:element ref="ns3:MediaServiceOCR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24533b-016e-4bda-815a-9e7f9f74129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fcd23f-fabe-4697-a800-b91f003ea5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373F5FD-9AF1-4C55-9F71-72A4E1380F3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464D1D-BC5B-4909-B465-356F91E753A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500C0E7-FD8A-477E-B011-9C8D8EFB93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624533b-016e-4bda-815a-9e7f9f741294"/>
    <ds:schemaRef ds:uri="4ffcd23f-fabe-4697-a800-b91f003ea5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342</TotalTime>
  <Words>3148</Words>
  <Application>Microsoft Office PowerPoint</Application>
  <PresentationFormat>Widescreen</PresentationFormat>
  <Paragraphs>157</Paragraphs>
  <Slides>19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6" baseType="lpstr">
      <vt:lpstr>Arial</vt:lpstr>
      <vt:lpstr>Berlin Sans FB Demi</vt:lpstr>
      <vt:lpstr>BreveSlabText-LightItalic</vt:lpstr>
      <vt:lpstr>BreveSlabText-MediumItalic</vt:lpstr>
      <vt:lpstr>Calibri</vt:lpstr>
      <vt:lpstr>Calibri Light</vt:lpstr>
      <vt:lpstr>Tema di Office</vt:lpstr>
      <vt:lpstr>Evoluzione della normativa sui RAEE e impatto sulle imprese</vt:lpstr>
      <vt:lpstr>Presentazione standard di PowerPoint</vt:lpstr>
      <vt:lpstr>Definizioni</vt:lpstr>
      <vt:lpstr>Chi sono i Produttori di AEE</vt:lpstr>
      <vt:lpstr>Obblighi dei Produttori di AEE</vt:lpstr>
      <vt:lpstr>Produttori AEE domestiche: obblighi e diritti</vt:lpstr>
      <vt:lpstr>Produttori AEE professionali: obblighi e diritti</vt:lpstr>
      <vt:lpstr>Garanzie finanziarie</vt:lpstr>
      <vt:lpstr>Informazioni agli utilizzatori</vt:lpstr>
      <vt:lpstr>Informazioni agli impianti di trattamento</vt:lpstr>
      <vt:lpstr>Marchio di identificazione del produttore</vt:lpstr>
      <vt:lpstr>Sanzioni</vt:lpstr>
      <vt:lpstr>Sanzioni</vt:lpstr>
      <vt:lpstr>Open scope</vt:lpstr>
      <vt:lpstr>Open scope</vt:lpstr>
      <vt:lpstr>RAEE domestici: il sistema multiconsortile</vt:lpstr>
      <vt:lpstr>Il Centro di Coordinamento RAEE</vt:lpstr>
      <vt:lpstr>Il sistema di gestione dei RAEE domestici</vt:lpstr>
      <vt:lpstr>Grazie per l’attenzione!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nuove frontiere dell’economia circolare:  la gestione di particolari categorie di rifiuti leading case per la gestione dei rifiuti in generale. Il caso dei RAEE</dc:title>
  <dc:creator>Sara Mussetta</dc:creator>
  <cp:lastModifiedBy>Fabrizio Longoni</cp:lastModifiedBy>
  <cp:revision>9</cp:revision>
  <dcterms:created xsi:type="dcterms:W3CDTF">2020-11-19T10:06:26Z</dcterms:created>
  <dcterms:modified xsi:type="dcterms:W3CDTF">2021-11-03T10:28:32Z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0x010100B63B0C7564CC744BA796A74AF10AFF40</vt:lpwstr>
  </property>
</Properties>
</file>